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f03e201dd6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g2f03e201dd6_0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f03e201dd6_0_5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9fce4190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9fce4190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9fce4190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9fce4190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9fce4190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9fce4190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9fce4190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9fce4190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9fce4190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9fce4190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9fce4190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9fce4190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9fce4190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9fce4190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9fce4190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9fce4190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9fce4190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9fce4190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9fce4190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9fce4190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03e201dd6_0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2f03e201dd6_0_5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f03e201dd6_0_5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9c1f744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9c1f744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9c1f744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9c1f744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9c1f744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79c1f744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9c1f744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9c1f744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9c1f744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9c1f744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9c1f7448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9c1f7448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9c1f7448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9c1f7448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9fce4190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9fce4190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9c1f744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79c1f7448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9c1f7448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9c1f7448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03e201dd6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f03e201dd6_0_5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2f03e201dd6_0_5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9c1f744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9c1f7448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9c1f7448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9c1f7448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9c1f744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9c1f7448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9c1f7448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9c1f7448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9c1f7448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9c1f7448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9c1f7448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9c1f7448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9c1f7448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9c1f7448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9c1f7448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9c1f744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03e201dd6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f03e201dd6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9fce40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9fce40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9fce40f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9fce40f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9fce41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9fce41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9fce419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9fce419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9fce419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9fce419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9fce4190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9fce4190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13"/>
          <p:cNvSpPr txBox="1"/>
          <p:nvPr>
            <p:ph type="title"/>
          </p:nvPr>
        </p:nvSpPr>
        <p:spPr>
          <a:xfrm>
            <a:off x="285751" y="330994"/>
            <a:ext cx="6428400" cy="742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 type="body"/>
          </p:nvPr>
        </p:nvSpPr>
        <p:spPr>
          <a:xfrm>
            <a:off x="285750" y="1194197"/>
            <a:ext cx="6428400" cy="3132600"/>
          </a:xfrm>
          <a:prstGeom prst="rect">
            <a:avLst/>
          </a:prstGeom>
          <a:noFill/>
          <a:ln>
            <a:noFill/>
          </a:ln>
        </p:spPr>
        <p:txBody>
          <a:bodyPr anchorCtr="0" anchor="t" bIns="34275" lIns="68575" spcFirstLastPara="1" rIns="68575" wrap="square" tIns="34275">
            <a:normAutofit/>
          </a:bodyPr>
          <a:lstStyle>
            <a:lvl1pPr indent="-317500" lvl="0" marL="457200" rtl="0" algn="l">
              <a:lnSpc>
                <a:spcPct val="110000"/>
              </a:lnSpc>
              <a:spcBef>
                <a:spcPts val="1200"/>
              </a:spcBef>
              <a:spcAft>
                <a:spcPts val="0"/>
              </a:spcAft>
              <a:buClr>
                <a:schemeClr val="dk1"/>
              </a:buClr>
              <a:buSzPts val="1400"/>
              <a:buChar char="•"/>
              <a:defRPr/>
            </a:lvl1pPr>
            <a:lvl2pPr indent="-298450" lvl="1" marL="914400" rtl="0" algn="l">
              <a:lnSpc>
                <a:spcPct val="110000"/>
              </a:lnSpc>
              <a:spcBef>
                <a:spcPts val="600"/>
              </a:spcBef>
              <a:spcAft>
                <a:spcPts val="0"/>
              </a:spcAft>
              <a:buClr>
                <a:schemeClr val="dk1"/>
              </a:buClr>
              <a:buSzPts val="11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1" type="ftr"/>
          </p:nvPr>
        </p:nvSpPr>
        <p:spPr>
          <a:xfrm>
            <a:off x="1893094" y="4672361"/>
            <a:ext cx="6432000" cy="195000"/>
          </a:xfrm>
          <a:prstGeom prst="rect">
            <a:avLst/>
          </a:prstGeom>
          <a:noFill/>
          <a:ln>
            <a:noFill/>
          </a:ln>
        </p:spPr>
        <p:txBody>
          <a:bodyPr anchorCtr="0" anchor="b" bIns="34275" lIns="68575" spcFirstLastPara="1" rIns="68575" wrap="square" tIns="34275">
            <a:noAutofit/>
          </a:bodyPr>
          <a:lstStyle>
            <a:lvl1pPr lvl="0" rtl="0" algn="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6" name="Google Shape;56;p13"/>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3"/>
          <p:cNvPicPr preferRelativeResize="0"/>
          <p:nvPr/>
        </p:nvPicPr>
        <p:blipFill rotWithShape="1">
          <a:blip r:embed="rId2">
            <a:alphaModFix/>
          </a:blip>
          <a:srcRect b="0" l="0" r="0" t="0"/>
          <a:stretch/>
        </p:blipFill>
        <p:spPr>
          <a:xfrm>
            <a:off x="1665581" y="4443113"/>
            <a:ext cx="484912" cy="484912"/>
          </a:xfrm>
          <a:prstGeom prst="rect">
            <a:avLst/>
          </a:prstGeom>
          <a:noFill/>
          <a:ln>
            <a:noFill/>
          </a:ln>
        </p:spPr>
      </p:pic>
      <p:cxnSp>
        <p:nvCxnSpPr>
          <p:cNvPr id="58" name="Google Shape;58;p13"/>
          <p:cNvCxnSpPr/>
          <p:nvPr/>
        </p:nvCxnSpPr>
        <p:spPr>
          <a:xfrm>
            <a:off x="1621031" y="4504688"/>
            <a:ext cx="3300" cy="4254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1C4587"/>
              </a:buClr>
              <a:buSzPts val="2800"/>
              <a:buNone/>
              <a:defRPr sz="2800">
                <a:solidFill>
                  <a:srgbClr val="1C4587"/>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207450" y="4493950"/>
            <a:ext cx="1549600" cy="528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4.png"/><Relationship Id="rId5" Type="http://schemas.openxmlformats.org/officeDocument/2006/relationships/hyperlink" Target="https://lilianweng.github.io/posts/2021-07-11-diffusion-mode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hyperlink" Target="https://erdogdu.github.io/csc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hyperlink" Target="https://lilianweng.github.io/posts/2021-07-11-diffusion-mode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9.png"/><Relationship Id="rId7" Type="http://schemas.openxmlformats.org/officeDocument/2006/relationships/image" Target="../media/image28.pn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hyperlink" Target="https://www.researchgate.net/figure/Order-of-the-arguments-of-the-Kullback-Leibler-divergence-zeroforcing-and-zero-avoiding_fig3_2428022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rxiv.org/abs/1505.04597" TargetMode="External"/><Relationship Id="rId4" Type="http://schemas.openxmlformats.org/officeDocument/2006/relationships/hyperlink" Target="https://arxiv.org/abs/2212.09748" TargetMode="External"/><Relationship Id="rId5" Type="http://schemas.openxmlformats.org/officeDocument/2006/relationships/image" Target="../media/image34.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lilianweng.github.io/posts/2021-07-11-diffusion-models/#nice" TargetMode="Externa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hyperlink" Target="https://arxiv.org/abs/2112.1075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9.png"/><Relationship Id="rId7"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65" name="Google Shape;65;p14"/>
          <p:cNvPicPr preferRelativeResize="0"/>
          <p:nvPr/>
        </p:nvPicPr>
        <p:blipFill rotWithShape="1">
          <a:blip r:embed="rId3">
            <a:alphaModFix/>
          </a:blip>
          <a:srcRect b="0" l="0" r="0" t="0"/>
          <a:stretch/>
        </p:blipFill>
        <p:spPr>
          <a:xfrm>
            <a:off x="7428656" y="3532819"/>
            <a:ext cx="1390369" cy="1390389"/>
          </a:xfrm>
          <a:prstGeom prst="rect">
            <a:avLst/>
          </a:prstGeom>
          <a:noFill/>
          <a:ln>
            <a:noFill/>
          </a:ln>
        </p:spPr>
      </p:pic>
      <p:sp>
        <p:nvSpPr>
          <p:cNvPr id="66" name="Google Shape;66;p14"/>
          <p:cNvSpPr txBox="1"/>
          <p:nvPr/>
        </p:nvSpPr>
        <p:spPr>
          <a:xfrm>
            <a:off x="7212704" y="3177769"/>
            <a:ext cx="1822200" cy="355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Follow us on social media</a:t>
            </a:r>
            <a:endParaRPr b="0" i="0" sz="1100" u="none" cap="none" strike="noStrike">
              <a:solidFill>
                <a:schemeClr val="dk1"/>
              </a:solidFill>
              <a:latin typeface="Arial"/>
              <a:ea typeface="Arial"/>
              <a:cs typeface="Arial"/>
              <a:sym typeface="Arial"/>
            </a:endParaRPr>
          </a:p>
        </p:txBody>
      </p:sp>
      <p:sp>
        <p:nvSpPr>
          <p:cNvPr id="67" name="Google Shape;67;p14"/>
          <p:cNvSpPr txBox="1"/>
          <p:nvPr/>
        </p:nvSpPr>
        <p:spPr>
          <a:xfrm>
            <a:off x="939488" y="722269"/>
            <a:ext cx="7265100" cy="122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dk1"/>
                </a:solidFill>
                <a:latin typeface="Arial"/>
                <a:ea typeface="Arial"/>
                <a:cs typeface="Arial"/>
                <a:sym typeface="Arial"/>
              </a:rPr>
              <a:t>UofT Computer Vision Club</a:t>
            </a:r>
            <a:endParaRPr b="0" i="0" sz="4500" u="none" cap="none" strike="noStrike">
              <a:solidFill>
                <a:schemeClr val="dk1"/>
              </a:solidFill>
              <a:latin typeface="Arial"/>
              <a:ea typeface="Arial"/>
              <a:cs typeface="Arial"/>
              <a:sym typeface="Arial"/>
            </a:endParaRPr>
          </a:p>
        </p:txBody>
      </p:sp>
      <p:sp>
        <p:nvSpPr>
          <p:cNvPr id="68" name="Google Shape;68;p14"/>
          <p:cNvSpPr txBox="1"/>
          <p:nvPr/>
        </p:nvSpPr>
        <p:spPr>
          <a:xfrm>
            <a:off x="2628788" y="1697513"/>
            <a:ext cx="3886500" cy="719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1"/>
                </a:solidFill>
                <a:latin typeface="Arial"/>
                <a:ea typeface="Arial"/>
                <a:cs typeface="Arial"/>
                <a:sym typeface="Arial"/>
              </a:rPr>
              <a:t>Paper Breakdown Series</a:t>
            </a:r>
            <a:endParaRPr b="0" i="0" sz="2300" u="none" cap="none" strike="noStrike">
              <a:solidFill>
                <a:schemeClr val="dk1"/>
              </a:solidFill>
              <a:latin typeface="Arial"/>
              <a:ea typeface="Arial"/>
              <a:cs typeface="Arial"/>
              <a:sym typeface="Arial"/>
            </a:endParaRPr>
          </a:p>
        </p:txBody>
      </p:sp>
      <p:sp>
        <p:nvSpPr>
          <p:cNvPr id="69" name="Google Shape;69;p14"/>
          <p:cNvSpPr txBox="1"/>
          <p:nvPr/>
        </p:nvSpPr>
        <p:spPr>
          <a:xfrm>
            <a:off x="2340900" y="2494988"/>
            <a:ext cx="4462200" cy="546900"/>
          </a:xfrm>
          <a:prstGeom prst="rect">
            <a:avLst/>
          </a:prstGeom>
          <a:noFill/>
          <a:ln>
            <a:noFill/>
          </a:ln>
        </p:spPr>
        <p:txBody>
          <a:bodyPr anchorCtr="0" anchor="ctr" bIns="68575" lIns="68575" spcFirstLastPara="1" rIns="68575" wrap="square" tIns="68575">
            <a:noAutofit/>
          </a:bodyPr>
          <a:lstStyle/>
          <a:p>
            <a:pPr indent="0" lvl="0" marL="190500" rtl="0" algn="l">
              <a:lnSpc>
                <a:spcPct val="91283"/>
              </a:lnSpc>
              <a:spcBef>
                <a:spcPts val="600"/>
              </a:spcBef>
              <a:spcAft>
                <a:spcPts val="0"/>
              </a:spcAft>
              <a:buClr>
                <a:schemeClr val="dk1"/>
              </a:buClr>
              <a:buSzPts val="1100"/>
              <a:buFont typeface="Arial"/>
              <a:buNone/>
            </a:pPr>
            <a:r>
              <a:rPr b="1" lang="en" sz="1650" u="sng">
                <a:solidFill>
                  <a:schemeClr val="dk1"/>
                </a:solidFill>
                <a:highlight>
                  <a:srgbClr val="FFFFFF"/>
                </a:highlight>
              </a:rPr>
              <a:t>Denoising Diffusion Probabilistic Models</a:t>
            </a:r>
            <a:endParaRPr b="1" sz="1650" u="sng">
              <a:solidFill>
                <a:schemeClr val="dk1"/>
              </a:solidFill>
              <a:highlight>
                <a:srgbClr val="FFFFFF"/>
              </a:highlight>
            </a:endParaRPr>
          </a:p>
          <a:p>
            <a:pPr indent="0" lvl="0" marL="0" marR="0" rtl="0" algn="ctr">
              <a:lnSpc>
                <a:spcPct val="100000"/>
              </a:lnSpc>
              <a:spcBef>
                <a:spcPts val="900"/>
              </a:spcBef>
              <a:spcAft>
                <a:spcPts val="0"/>
              </a:spcAft>
              <a:buClr>
                <a:srgbClr val="000000"/>
              </a:buClr>
              <a:buSzPts val="2300"/>
              <a:buFont typeface="Arial"/>
              <a:buNone/>
            </a:pPr>
            <a:r>
              <a:t/>
            </a:r>
            <a:endParaRPr b="1" sz="200" u="sng">
              <a:solidFill>
                <a:schemeClr val="dk1"/>
              </a:solidFill>
            </a:endParaRPr>
          </a:p>
        </p:txBody>
      </p:sp>
      <p:sp>
        <p:nvSpPr>
          <p:cNvPr id="70" name="Google Shape;70;p14"/>
          <p:cNvSpPr txBox="1"/>
          <p:nvPr/>
        </p:nvSpPr>
        <p:spPr>
          <a:xfrm>
            <a:off x="3854250" y="4102650"/>
            <a:ext cx="3395400" cy="355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github.com/ut-cvdg/paper-breakdown</a:t>
            </a:r>
            <a:endParaRPr b="0" i="0" sz="1500" u="none" cap="none" strike="noStrike">
              <a:solidFill>
                <a:schemeClr val="dk1"/>
              </a:solidFill>
              <a:latin typeface="Arial"/>
              <a:ea typeface="Arial"/>
              <a:cs typeface="Arial"/>
              <a:sym typeface="Arial"/>
            </a:endParaRPr>
          </a:p>
        </p:txBody>
      </p:sp>
      <p:pic>
        <p:nvPicPr>
          <p:cNvPr id="71" name="Google Shape;71;p14"/>
          <p:cNvPicPr preferRelativeResize="0"/>
          <p:nvPr/>
        </p:nvPicPr>
        <p:blipFill rotWithShape="1">
          <a:blip r:embed="rId4">
            <a:alphaModFix/>
          </a:blip>
          <a:srcRect b="11141" l="11513" r="11009" t="11381"/>
          <a:stretch/>
        </p:blipFill>
        <p:spPr>
          <a:xfrm>
            <a:off x="2947678" y="3868125"/>
            <a:ext cx="719775" cy="719775"/>
          </a:xfrm>
          <a:prstGeom prst="rect">
            <a:avLst/>
          </a:prstGeom>
          <a:noFill/>
          <a:ln>
            <a:noFill/>
          </a:ln>
        </p:spPr>
      </p:pic>
      <p:pic>
        <p:nvPicPr>
          <p:cNvPr id="72" name="Google Shape;72;p14"/>
          <p:cNvPicPr preferRelativeResize="0"/>
          <p:nvPr/>
        </p:nvPicPr>
        <p:blipFill rotWithShape="1">
          <a:blip r:embed="rId5">
            <a:alphaModFix/>
          </a:blip>
          <a:srcRect b="0" l="0" r="0" t="0"/>
          <a:stretch/>
        </p:blipFill>
        <p:spPr>
          <a:xfrm>
            <a:off x="2813691" y="3294506"/>
            <a:ext cx="987735" cy="555601"/>
          </a:xfrm>
          <a:prstGeom prst="rect">
            <a:avLst/>
          </a:prstGeom>
          <a:noFill/>
          <a:ln>
            <a:noFill/>
          </a:ln>
        </p:spPr>
      </p:pic>
      <p:sp>
        <p:nvSpPr>
          <p:cNvPr id="73" name="Google Shape;73;p14"/>
          <p:cNvSpPr txBox="1"/>
          <p:nvPr/>
        </p:nvSpPr>
        <p:spPr>
          <a:xfrm>
            <a:off x="3907041" y="3394781"/>
            <a:ext cx="2003400" cy="355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youtube.com/@uoftcv</a:t>
            </a:r>
            <a:endParaRPr b="0" i="0" sz="1500" u="none" cap="none" strike="noStrike">
              <a:solidFill>
                <a:schemeClr val="dk1"/>
              </a:solidFill>
              <a:latin typeface="Arial"/>
              <a:ea typeface="Arial"/>
              <a:cs typeface="Arial"/>
              <a:sym typeface="Arial"/>
            </a:endParaRPr>
          </a:p>
        </p:txBody>
      </p:sp>
      <p:pic>
        <p:nvPicPr>
          <p:cNvPr id="74" name="Google Shape;74;p14"/>
          <p:cNvPicPr preferRelativeResize="0"/>
          <p:nvPr/>
        </p:nvPicPr>
        <p:blipFill rotWithShape="1">
          <a:blip r:embed="rId6">
            <a:alphaModFix/>
          </a:blip>
          <a:srcRect b="0" l="0" r="0" t="0"/>
          <a:stretch/>
        </p:blipFill>
        <p:spPr>
          <a:xfrm>
            <a:off x="3957854" y="0"/>
            <a:ext cx="1228292" cy="1228276"/>
          </a:xfrm>
          <a:prstGeom prst="rect">
            <a:avLst/>
          </a:prstGeom>
          <a:noFill/>
          <a:ln>
            <a:noFill/>
          </a:ln>
        </p:spPr>
      </p:pic>
      <p:sp>
        <p:nvSpPr>
          <p:cNvPr id="75" name="Google Shape;75;p14"/>
          <p:cNvSpPr/>
          <p:nvPr/>
        </p:nvSpPr>
        <p:spPr>
          <a:xfrm>
            <a:off x="1615450" y="4343400"/>
            <a:ext cx="602100" cy="71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 name="Google Shape;76;p14"/>
          <p:cNvPicPr preferRelativeResize="0"/>
          <p:nvPr/>
        </p:nvPicPr>
        <p:blipFill>
          <a:blip r:embed="rId7">
            <a:alphaModFix/>
          </a:blip>
          <a:stretch>
            <a:fillRect/>
          </a:stretch>
        </p:blipFill>
        <p:spPr>
          <a:xfrm flipH="1" rot="262307">
            <a:off x="90160" y="1838393"/>
            <a:ext cx="1825830" cy="3383164"/>
          </a:xfrm>
          <a:prstGeom prst="rect">
            <a:avLst/>
          </a:prstGeom>
          <a:noFill/>
          <a:ln>
            <a:noFill/>
          </a:ln>
        </p:spPr>
      </p:pic>
      <p:sp>
        <p:nvSpPr>
          <p:cNvPr id="77" name="Google Shape;77;p14"/>
          <p:cNvSpPr txBox="1"/>
          <p:nvPr/>
        </p:nvSpPr>
        <p:spPr>
          <a:xfrm>
            <a:off x="1389400" y="4343400"/>
            <a:ext cx="145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4"/>
                </a:solidFill>
              </a:rPr>
              <a:t>Generated by a diffusion model!</a:t>
            </a:r>
            <a:endParaRPr sz="1200">
              <a:solidFill>
                <a:schemeClr val="accent4"/>
              </a:solidFill>
            </a:endParaRPr>
          </a:p>
        </p:txBody>
      </p:sp>
      <p:sp>
        <p:nvSpPr>
          <p:cNvPr id="78" name="Google Shape;78;p14"/>
          <p:cNvSpPr/>
          <p:nvPr/>
        </p:nvSpPr>
        <p:spPr>
          <a:xfrm>
            <a:off x="2125975" y="3688075"/>
            <a:ext cx="244325" cy="632486"/>
          </a:xfrm>
          <a:custGeom>
            <a:rect b="b" l="l" r="r" t="t"/>
            <a:pathLst>
              <a:path extrusionOk="0" h="26823" w="9773">
                <a:moveTo>
                  <a:pt x="915" y="26823"/>
                </a:moveTo>
                <a:cubicBezTo>
                  <a:pt x="2388" y="23927"/>
                  <a:pt x="9907" y="13920"/>
                  <a:pt x="9754" y="9449"/>
                </a:cubicBezTo>
                <a:cubicBezTo>
                  <a:pt x="9602" y="4979"/>
                  <a:pt x="1626" y="1575"/>
                  <a:pt x="0" y="0"/>
                </a:cubicBezTo>
              </a:path>
            </a:pathLst>
          </a:custGeom>
          <a:noFill/>
          <a:ln cap="flat" cmpd="sng" w="28575">
            <a:solidFill>
              <a:schemeClr val="accent4"/>
            </a:solidFill>
            <a:prstDash val="solid"/>
            <a:round/>
            <a:headEnd len="med" w="med" type="none"/>
            <a:tailEnd len="med" w="med" type="triangl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 a diffusion process for images</a:t>
            </a:r>
            <a:endParaRPr/>
          </a:p>
        </p:txBody>
      </p:sp>
      <p:pic>
        <p:nvPicPr>
          <p:cNvPr id="163" name="Google Shape;163;p23"/>
          <p:cNvPicPr preferRelativeResize="0"/>
          <p:nvPr/>
        </p:nvPicPr>
        <p:blipFill>
          <a:blip r:embed="rId3">
            <a:alphaModFix/>
          </a:blip>
          <a:stretch>
            <a:fillRect/>
          </a:stretch>
        </p:blipFill>
        <p:spPr>
          <a:xfrm>
            <a:off x="373375" y="2343175"/>
            <a:ext cx="8397251" cy="2074350"/>
          </a:xfrm>
          <a:prstGeom prst="rect">
            <a:avLst/>
          </a:prstGeom>
          <a:noFill/>
          <a:ln>
            <a:noFill/>
          </a:ln>
        </p:spPr>
      </p:pic>
      <p:pic>
        <p:nvPicPr>
          <p:cNvPr id="164" name="Google Shape;164;p23"/>
          <p:cNvPicPr preferRelativeResize="0"/>
          <p:nvPr/>
        </p:nvPicPr>
        <p:blipFill rotWithShape="1">
          <a:blip r:embed="rId4">
            <a:alphaModFix/>
          </a:blip>
          <a:srcRect b="31104" l="0" r="0" t="29705"/>
          <a:stretch/>
        </p:blipFill>
        <p:spPr>
          <a:xfrm>
            <a:off x="267563" y="1187150"/>
            <a:ext cx="8456464" cy="9865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 a diffusion process for images</a:t>
            </a:r>
            <a:endParaRPr/>
          </a:p>
        </p:txBody>
      </p:sp>
      <p:sp>
        <p:nvSpPr>
          <p:cNvPr id="170" name="Google Shape;17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diffusion algorithm now:</a:t>
            </a:r>
            <a:endParaRPr/>
          </a:p>
          <a:p>
            <a:pPr indent="0" lvl="0" marL="0" rtl="0" algn="l">
              <a:spcBef>
                <a:spcPts val="1200"/>
              </a:spcBef>
              <a:spcAft>
                <a:spcPts val="0"/>
              </a:spcAft>
              <a:buNone/>
            </a:pPr>
            <a:r>
              <a:rPr lang="en"/>
              <a:t>	</a:t>
            </a:r>
            <a:r>
              <a:rPr lang="en">
                <a:solidFill>
                  <a:srgbClr val="434343"/>
                </a:solidFill>
              </a:rPr>
              <a:t>T = 1000  # number of timesteps</a:t>
            </a:r>
            <a:endParaRPr>
              <a:solidFill>
                <a:srgbClr val="434343"/>
              </a:solidFill>
            </a:endParaRPr>
          </a:p>
          <a:p>
            <a:pPr indent="0" lvl="0" marL="0" rtl="0" algn="l">
              <a:spcBef>
                <a:spcPts val="1200"/>
              </a:spcBef>
              <a:spcAft>
                <a:spcPts val="0"/>
              </a:spcAft>
              <a:buNone/>
            </a:pPr>
            <a:r>
              <a:rPr lang="en">
                <a:solidFill>
                  <a:srgbClr val="434343"/>
                </a:solidFill>
              </a:rPr>
              <a:t>	betas = np.linspace(start=b_0, stop=b_T, num=T)</a:t>
            </a:r>
            <a:endParaRPr>
              <a:solidFill>
                <a:srgbClr val="434343"/>
              </a:solidFill>
            </a:endParaRPr>
          </a:p>
          <a:p>
            <a:pPr indent="0" lvl="0" marL="0" rtl="0" algn="l">
              <a:spcBef>
                <a:spcPts val="1200"/>
              </a:spcBef>
              <a:spcAft>
                <a:spcPts val="0"/>
              </a:spcAft>
              <a:buNone/>
            </a:pPr>
            <a:r>
              <a:rPr lang="en">
                <a:solidFill>
                  <a:srgbClr val="434343"/>
                </a:solidFill>
              </a:rPr>
              <a:t>	x_0 = an image of a cat</a:t>
            </a:r>
            <a:endParaRPr>
              <a:solidFill>
                <a:srgbClr val="434343"/>
              </a:solidFill>
            </a:endParaRPr>
          </a:p>
          <a:p>
            <a:pPr indent="0" lvl="0" marL="0" rtl="0" algn="l">
              <a:spcBef>
                <a:spcPts val="1200"/>
              </a:spcBef>
              <a:spcAft>
                <a:spcPts val="0"/>
              </a:spcAft>
              <a:buNone/>
            </a:pPr>
            <a:r>
              <a:rPr lang="en">
                <a:solidFill>
                  <a:srgbClr val="434343"/>
                </a:solidFill>
              </a:rPr>
              <a:t>	for t in range(T):</a:t>
            </a:r>
            <a:endParaRPr>
              <a:solidFill>
                <a:srgbClr val="434343"/>
              </a:solidFill>
            </a:endParaRPr>
          </a:p>
          <a:p>
            <a:pPr indent="0" lvl="0" marL="0" rtl="0" algn="l">
              <a:spcBef>
                <a:spcPts val="1200"/>
              </a:spcBef>
              <a:spcAft>
                <a:spcPts val="0"/>
              </a:spcAft>
              <a:buNone/>
            </a:pPr>
            <a:r>
              <a:rPr lang="en">
                <a:solidFill>
                  <a:srgbClr val="434343"/>
                </a:solidFill>
              </a:rPr>
              <a:t>		Sample x_t from </a:t>
            </a:r>
            <a:endParaRPr>
              <a:solidFill>
                <a:srgbClr val="434343"/>
              </a:solidFill>
            </a:endParaRPr>
          </a:p>
          <a:p>
            <a:pPr indent="0" lvl="0" marL="0" rtl="0" algn="l">
              <a:spcBef>
                <a:spcPts val="1200"/>
              </a:spcBef>
              <a:spcAft>
                <a:spcPts val="0"/>
              </a:spcAft>
              <a:buNone/>
            </a:pPr>
            <a:r>
              <a:rPr lang="en">
                <a:solidFill>
                  <a:srgbClr val="434343"/>
                </a:solidFill>
              </a:rPr>
              <a:t>	return x_T</a:t>
            </a:r>
            <a:endParaRPr sz="1400">
              <a:solidFill>
                <a:srgbClr val="434343"/>
              </a:solidFill>
            </a:endParaRPr>
          </a:p>
          <a:p>
            <a:pPr indent="0" lvl="0" marL="0" rtl="0" algn="l">
              <a:spcBef>
                <a:spcPts val="1200"/>
              </a:spcBef>
              <a:spcAft>
                <a:spcPts val="1200"/>
              </a:spcAft>
              <a:buNone/>
            </a:pPr>
            <a:r>
              <a:t/>
            </a:r>
            <a:endParaRPr/>
          </a:p>
        </p:txBody>
      </p:sp>
      <p:pic>
        <p:nvPicPr>
          <p:cNvPr id="171" name="Google Shape;171;p24"/>
          <p:cNvPicPr preferRelativeResize="0"/>
          <p:nvPr/>
        </p:nvPicPr>
        <p:blipFill>
          <a:blip r:embed="rId3">
            <a:alphaModFix/>
          </a:blip>
          <a:stretch>
            <a:fillRect/>
          </a:stretch>
        </p:blipFill>
        <p:spPr>
          <a:xfrm>
            <a:off x="3076152" y="3249925"/>
            <a:ext cx="4498600" cy="41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reverse process</a:t>
            </a:r>
            <a:endParaRPr/>
          </a:p>
        </p:txBody>
      </p:sp>
      <p:sp>
        <p:nvSpPr>
          <p:cNvPr id="177" name="Google Shape;177;p25"/>
          <p:cNvSpPr txBox="1"/>
          <p:nvPr>
            <p:ph idx="1" type="body"/>
          </p:nvPr>
        </p:nvSpPr>
        <p:spPr>
          <a:xfrm>
            <a:off x="311700" y="3093750"/>
            <a:ext cx="7651200" cy="14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wish to devise or learn an algorithm to sample in the reverse direction (sample </a:t>
            </a:r>
            <a:r>
              <a:rPr lang="en"/>
              <a:t>x</a:t>
            </a:r>
            <a:r>
              <a:rPr baseline="-25000" lang="en"/>
              <a:t>t-1</a:t>
            </a:r>
            <a:r>
              <a:rPr lang="en"/>
              <a:t> given x</a:t>
            </a:r>
            <a:r>
              <a:rPr baseline="-25000" lang="en"/>
              <a:t>t</a:t>
            </a:r>
            <a:r>
              <a:rPr lang="en"/>
              <a:t>)</a:t>
            </a:r>
            <a:endParaRPr/>
          </a:p>
        </p:txBody>
      </p:sp>
      <p:pic>
        <p:nvPicPr>
          <p:cNvPr id="178" name="Google Shape;178;p25"/>
          <p:cNvPicPr preferRelativeResize="0"/>
          <p:nvPr/>
        </p:nvPicPr>
        <p:blipFill>
          <a:blip r:embed="rId3">
            <a:alphaModFix/>
          </a:blip>
          <a:stretch>
            <a:fillRect/>
          </a:stretch>
        </p:blipFill>
        <p:spPr>
          <a:xfrm>
            <a:off x="609600" y="1086325"/>
            <a:ext cx="7924800" cy="175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Bayes’ rule!</a:t>
            </a:r>
            <a:endParaRPr/>
          </a:p>
        </p:txBody>
      </p:sp>
      <p:pic>
        <p:nvPicPr>
          <p:cNvPr id="184" name="Google Shape;184;p26"/>
          <p:cNvPicPr preferRelativeResize="0"/>
          <p:nvPr/>
        </p:nvPicPr>
        <p:blipFill>
          <a:blip r:embed="rId3">
            <a:alphaModFix/>
          </a:blip>
          <a:stretch>
            <a:fillRect/>
          </a:stretch>
        </p:blipFill>
        <p:spPr>
          <a:xfrm>
            <a:off x="2091688" y="1190350"/>
            <a:ext cx="4960625" cy="88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Bayes’ rule!</a:t>
            </a:r>
            <a:endParaRPr/>
          </a:p>
        </p:txBody>
      </p:sp>
      <p:pic>
        <p:nvPicPr>
          <p:cNvPr id="190" name="Google Shape;190;p27"/>
          <p:cNvPicPr preferRelativeResize="0"/>
          <p:nvPr/>
        </p:nvPicPr>
        <p:blipFill>
          <a:blip r:embed="rId3">
            <a:alphaModFix/>
          </a:blip>
          <a:stretch>
            <a:fillRect/>
          </a:stretch>
        </p:blipFill>
        <p:spPr>
          <a:xfrm>
            <a:off x="2091688" y="1190350"/>
            <a:ext cx="4960625" cy="880650"/>
          </a:xfrm>
          <a:prstGeom prst="rect">
            <a:avLst/>
          </a:prstGeom>
          <a:noFill/>
          <a:ln>
            <a:noFill/>
          </a:ln>
        </p:spPr>
      </p:pic>
      <p:pic>
        <p:nvPicPr>
          <p:cNvPr id="191" name="Google Shape;191;p27"/>
          <p:cNvPicPr preferRelativeResize="0"/>
          <p:nvPr/>
        </p:nvPicPr>
        <p:blipFill>
          <a:blip r:embed="rId4">
            <a:alphaModFix/>
          </a:blip>
          <a:stretch>
            <a:fillRect/>
          </a:stretch>
        </p:blipFill>
        <p:spPr>
          <a:xfrm>
            <a:off x="2094238" y="2571750"/>
            <a:ext cx="4955537" cy="461700"/>
          </a:xfrm>
          <a:prstGeom prst="rect">
            <a:avLst/>
          </a:prstGeom>
          <a:noFill/>
          <a:ln>
            <a:noFill/>
          </a:ln>
        </p:spPr>
      </p:pic>
      <p:sp>
        <p:nvSpPr>
          <p:cNvPr id="192" name="Google Shape;192;p27"/>
          <p:cNvSpPr/>
          <p:nvPr/>
        </p:nvSpPr>
        <p:spPr>
          <a:xfrm>
            <a:off x="4114775" y="1463050"/>
            <a:ext cx="1562100" cy="426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7"/>
          <p:cNvSpPr txBox="1"/>
          <p:nvPr/>
        </p:nvSpPr>
        <p:spPr>
          <a:xfrm>
            <a:off x="4229100" y="1889650"/>
            <a:ext cx="43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Likelihood </a:t>
            </a:r>
            <a:endParaRPr sz="18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Bayes’ rule!</a:t>
            </a:r>
            <a:endParaRPr/>
          </a:p>
        </p:txBody>
      </p:sp>
      <p:pic>
        <p:nvPicPr>
          <p:cNvPr id="199" name="Google Shape;199;p28"/>
          <p:cNvPicPr preferRelativeResize="0"/>
          <p:nvPr/>
        </p:nvPicPr>
        <p:blipFill>
          <a:blip r:embed="rId3">
            <a:alphaModFix/>
          </a:blip>
          <a:stretch>
            <a:fillRect/>
          </a:stretch>
        </p:blipFill>
        <p:spPr>
          <a:xfrm>
            <a:off x="2091675" y="1190350"/>
            <a:ext cx="4960625" cy="880650"/>
          </a:xfrm>
          <a:prstGeom prst="rect">
            <a:avLst/>
          </a:prstGeom>
          <a:noFill/>
          <a:ln>
            <a:noFill/>
          </a:ln>
        </p:spPr>
      </p:pic>
      <p:pic>
        <p:nvPicPr>
          <p:cNvPr id="200" name="Google Shape;200;p28"/>
          <p:cNvPicPr preferRelativeResize="0"/>
          <p:nvPr/>
        </p:nvPicPr>
        <p:blipFill>
          <a:blip r:embed="rId4">
            <a:alphaModFix/>
          </a:blip>
          <a:stretch>
            <a:fillRect/>
          </a:stretch>
        </p:blipFill>
        <p:spPr>
          <a:xfrm>
            <a:off x="1159488" y="2243625"/>
            <a:ext cx="6825008" cy="2095525"/>
          </a:xfrm>
          <a:prstGeom prst="rect">
            <a:avLst/>
          </a:prstGeom>
          <a:noFill/>
          <a:ln>
            <a:noFill/>
          </a:ln>
        </p:spPr>
      </p:pic>
      <p:sp>
        <p:nvSpPr>
          <p:cNvPr id="201" name="Google Shape;201;p28"/>
          <p:cNvSpPr/>
          <p:nvPr/>
        </p:nvSpPr>
        <p:spPr>
          <a:xfrm>
            <a:off x="5669275" y="1257300"/>
            <a:ext cx="1302900" cy="403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8"/>
          <p:cNvSpPr txBox="1"/>
          <p:nvPr/>
        </p:nvSpPr>
        <p:spPr>
          <a:xfrm>
            <a:off x="5905475" y="795600"/>
            <a:ext cx="130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Prior</a:t>
            </a:r>
            <a:endParaRPr sz="1800">
              <a:solidFill>
                <a:srgbClr val="FF0000"/>
              </a:solidFill>
            </a:endParaRPr>
          </a:p>
        </p:txBody>
      </p:sp>
      <p:sp>
        <p:nvSpPr>
          <p:cNvPr id="203" name="Google Shape;203;p28"/>
          <p:cNvSpPr txBox="1"/>
          <p:nvPr/>
        </p:nvSpPr>
        <p:spPr>
          <a:xfrm>
            <a:off x="1238300" y="4236700"/>
            <a:ext cx="58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a:t>
            </a:r>
            <a:r>
              <a:rPr lang="en" sz="1200">
                <a:solidFill>
                  <a:schemeClr val="dk2"/>
                </a:solidFill>
              </a:rPr>
              <a:t>redit: </a:t>
            </a:r>
            <a:r>
              <a:rPr lang="en" sz="1200" u="sng">
                <a:solidFill>
                  <a:schemeClr val="hlink"/>
                </a:solidFill>
                <a:hlinkClick r:id="rId5"/>
              </a:rPr>
              <a:t>https://lilianweng.github.io/posts/2021-07-11-diffusion-models/</a:t>
            </a:r>
            <a:r>
              <a:rPr lang="en" sz="1200">
                <a:solidFill>
                  <a:schemeClr val="dk2"/>
                </a:solidFill>
              </a:rPr>
              <a:t> </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reverse process is Gaussian!</a:t>
            </a:r>
            <a:endParaRPr/>
          </a:p>
        </p:txBody>
      </p:sp>
      <p:pic>
        <p:nvPicPr>
          <p:cNvPr id="209" name="Google Shape;209;p29"/>
          <p:cNvPicPr preferRelativeResize="0"/>
          <p:nvPr/>
        </p:nvPicPr>
        <p:blipFill rotWithShape="1">
          <a:blip r:embed="rId3">
            <a:alphaModFix/>
          </a:blip>
          <a:srcRect b="4285" l="0" r="0" t="11347"/>
          <a:stretch/>
        </p:blipFill>
        <p:spPr>
          <a:xfrm>
            <a:off x="1748800" y="1093950"/>
            <a:ext cx="5707400" cy="3627125"/>
          </a:xfrm>
          <a:prstGeom prst="rect">
            <a:avLst/>
          </a:prstGeom>
          <a:noFill/>
          <a:ln>
            <a:noFill/>
          </a:ln>
        </p:spPr>
      </p:pic>
      <p:sp>
        <p:nvSpPr>
          <p:cNvPr id="210" name="Google Shape;210;p29"/>
          <p:cNvSpPr txBox="1"/>
          <p:nvPr/>
        </p:nvSpPr>
        <p:spPr>
          <a:xfrm>
            <a:off x="5744700" y="4629650"/>
            <a:ext cx="339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Slide credit: </a:t>
            </a:r>
            <a:r>
              <a:rPr lang="en" sz="1200" u="sng">
                <a:solidFill>
                  <a:schemeClr val="hlink"/>
                </a:solidFill>
                <a:hlinkClick r:id="rId4"/>
              </a:rPr>
              <a:t>https://erdogdu.github.io/csc412/</a:t>
            </a:r>
            <a:r>
              <a:rPr lang="en" sz="1200">
                <a:solidFill>
                  <a:schemeClr val="dk2"/>
                </a:solidFill>
              </a:rPr>
              <a:t> </a:t>
            </a:r>
            <a:endParaRPr sz="12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39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 can also see this </a:t>
            </a:r>
            <a:r>
              <a:rPr lang="en"/>
              <a:t>explicitly, but it’s gross</a:t>
            </a:r>
            <a:endParaRPr/>
          </a:p>
        </p:txBody>
      </p:sp>
      <p:pic>
        <p:nvPicPr>
          <p:cNvPr id="216" name="Google Shape;216;p30"/>
          <p:cNvPicPr preferRelativeResize="0"/>
          <p:nvPr/>
        </p:nvPicPr>
        <p:blipFill>
          <a:blip r:embed="rId3">
            <a:alphaModFix/>
          </a:blip>
          <a:stretch>
            <a:fillRect/>
          </a:stretch>
        </p:blipFill>
        <p:spPr>
          <a:xfrm>
            <a:off x="624838" y="1086300"/>
            <a:ext cx="7894324" cy="2857325"/>
          </a:xfrm>
          <a:prstGeom prst="rect">
            <a:avLst/>
          </a:prstGeom>
          <a:noFill/>
          <a:ln>
            <a:noFill/>
          </a:ln>
        </p:spPr>
      </p:pic>
      <p:sp>
        <p:nvSpPr>
          <p:cNvPr id="217" name="Google Shape;217;p30"/>
          <p:cNvSpPr txBox="1"/>
          <p:nvPr/>
        </p:nvSpPr>
        <p:spPr>
          <a:xfrm>
            <a:off x="624850" y="4057925"/>
            <a:ext cx="552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Credit: </a:t>
            </a:r>
            <a:r>
              <a:rPr lang="en" sz="1200" u="sng">
                <a:solidFill>
                  <a:schemeClr val="accent5"/>
                </a:solidFill>
                <a:hlinkClick r:id="rId4">
                  <a:extLst>
                    <a:ext uri="{A12FA001-AC4F-418D-AE19-62706E023703}">
                      <ahyp:hlinkClr val="tx"/>
                    </a:ext>
                  </a:extLst>
                </a:hlinkClick>
              </a:rPr>
              <a:t>https://lilianweng.github.io/posts/2021-07-11-diffusion-models/</a:t>
            </a:r>
            <a:r>
              <a:rPr lang="en" sz="1200">
                <a:solidFill>
                  <a:schemeClr val="dk2"/>
                </a:solidFill>
              </a:rPr>
              <a:t> </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mean?</a:t>
            </a:r>
            <a:endParaRPr/>
          </a:p>
        </p:txBody>
      </p:sp>
      <p:sp>
        <p:nvSpPr>
          <p:cNvPr id="223" name="Google Shape;223;p31"/>
          <p:cNvSpPr txBox="1"/>
          <p:nvPr>
            <p:ph idx="1" type="body"/>
          </p:nvPr>
        </p:nvSpPr>
        <p:spPr>
          <a:xfrm>
            <a:off x="311700" y="1152475"/>
            <a:ext cx="8520600" cy="12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know the reverse distribution is Gaussian, so we can formulate learning the reverse process as learning the parameters (mean and covariance) to this Gaussian distribution!</a:t>
            </a:r>
            <a:endParaRPr/>
          </a:p>
        </p:txBody>
      </p:sp>
      <p:pic>
        <p:nvPicPr>
          <p:cNvPr id="224" name="Google Shape;224;p31"/>
          <p:cNvPicPr preferRelativeResize="0"/>
          <p:nvPr/>
        </p:nvPicPr>
        <p:blipFill>
          <a:blip r:embed="rId3">
            <a:alphaModFix/>
          </a:blip>
          <a:stretch>
            <a:fillRect/>
          </a:stretch>
        </p:blipFill>
        <p:spPr>
          <a:xfrm>
            <a:off x="274325" y="2232650"/>
            <a:ext cx="8429625" cy="164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our training objective?</a:t>
            </a:r>
            <a:endParaRPr/>
          </a:p>
        </p:txBody>
      </p:sp>
      <p:sp>
        <p:nvSpPr>
          <p:cNvPr id="230" name="Google Shape;230;p32"/>
          <p:cNvSpPr txBox="1"/>
          <p:nvPr>
            <p:ph idx="1" type="body"/>
          </p:nvPr>
        </p:nvSpPr>
        <p:spPr>
          <a:xfrm>
            <a:off x="311700" y="2905075"/>
            <a:ext cx="8520600" cy="12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Call our true reverse distribution p. Given some training data (e.g. a dataset of images of cats), how do we make p theta close to p?</a:t>
            </a:r>
            <a:endParaRPr/>
          </a:p>
        </p:txBody>
      </p:sp>
      <p:pic>
        <p:nvPicPr>
          <p:cNvPr id="231" name="Google Shape;231;p32"/>
          <p:cNvPicPr preferRelativeResize="0"/>
          <p:nvPr/>
        </p:nvPicPr>
        <p:blipFill>
          <a:blip r:embed="rId3">
            <a:alphaModFix/>
          </a:blip>
          <a:stretch>
            <a:fillRect/>
          </a:stretch>
        </p:blipFill>
        <p:spPr>
          <a:xfrm>
            <a:off x="357188" y="1173475"/>
            <a:ext cx="8429625" cy="1647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5"/>
          <p:cNvSpPr txBox="1"/>
          <p:nvPr/>
        </p:nvSpPr>
        <p:spPr>
          <a:xfrm>
            <a:off x="342900" y="331000"/>
            <a:ext cx="3726300" cy="2976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1"/>
                </a:solidFill>
                <a:latin typeface="Arial"/>
                <a:ea typeface="Arial"/>
                <a:cs typeface="Arial"/>
                <a:sym typeface="Arial"/>
              </a:rPr>
              <a:t>UofT CV is sponsored by</a:t>
            </a:r>
            <a:endParaRPr b="0" i="0" sz="2300" u="none" cap="none" strike="noStrike">
              <a:solidFill>
                <a:schemeClr val="dk1"/>
              </a:solidFill>
              <a:latin typeface="Arial"/>
              <a:ea typeface="Arial"/>
              <a:cs typeface="Arial"/>
              <a:sym typeface="Arial"/>
            </a:endParaRPr>
          </a:p>
        </p:txBody>
      </p:sp>
      <p:pic>
        <p:nvPicPr>
          <p:cNvPr id="86" name="Google Shape;86;p15"/>
          <p:cNvPicPr preferRelativeResize="0"/>
          <p:nvPr/>
        </p:nvPicPr>
        <p:blipFill rotWithShape="1">
          <a:blip r:embed="rId3">
            <a:alphaModFix/>
          </a:blip>
          <a:srcRect b="18785" l="7593" r="7184" t="17446"/>
          <a:stretch/>
        </p:blipFill>
        <p:spPr>
          <a:xfrm>
            <a:off x="4099981" y="108416"/>
            <a:ext cx="1985323" cy="742771"/>
          </a:xfrm>
          <a:prstGeom prst="rect">
            <a:avLst/>
          </a:prstGeom>
          <a:noFill/>
          <a:ln>
            <a:noFill/>
          </a:ln>
        </p:spPr>
      </p:pic>
      <p:sp>
        <p:nvSpPr>
          <p:cNvPr id="87" name="Google Shape;87;p15"/>
          <p:cNvSpPr txBox="1"/>
          <p:nvPr/>
        </p:nvSpPr>
        <p:spPr>
          <a:xfrm>
            <a:off x="342900" y="1193006"/>
            <a:ext cx="4251300" cy="1007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1500" u="none" cap="none" strike="noStrike">
                <a:solidFill>
                  <a:schemeClr val="dk1"/>
                </a:solidFill>
                <a:latin typeface="Arial"/>
                <a:ea typeface="Arial"/>
                <a:cs typeface="Arial"/>
                <a:sym typeface="Arial"/>
              </a:rPr>
              <a:t>Sign up for the GitHub Student Developer Pack:</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en" sz="1500" u="none" cap="none" strike="noStrike">
                <a:solidFill>
                  <a:schemeClr val="dk1"/>
                </a:solidFill>
                <a:latin typeface="Arial"/>
                <a:ea typeface="Arial"/>
                <a:cs typeface="Arial"/>
                <a:sym typeface="Arial"/>
              </a:rPr>
              <a:t>https://education.github.com/benefits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88" name="Google Shape;88;p15"/>
          <p:cNvPicPr preferRelativeResize="0"/>
          <p:nvPr/>
        </p:nvPicPr>
        <p:blipFill rotWithShape="1">
          <a:blip r:embed="rId4">
            <a:alphaModFix/>
          </a:blip>
          <a:srcRect b="0" l="0" r="0" t="0"/>
          <a:stretch/>
        </p:blipFill>
        <p:spPr>
          <a:xfrm>
            <a:off x="936665" y="1950881"/>
            <a:ext cx="2161367" cy="2161367"/>
          </a:xfrm>
          <a:prstGeom prst="rect">
            <a:avLst/>
          </a:prstGeom>
          <a:noFill/>
          <a:ln>
            <a:noFill/>
          </a:ln>
        </p:spPr>
      </p:pic>
      <p:pic>
        <p:nvPicPr>
          <p:cNvPr id="89" name="Google Shape;89;p15"/>
          <p:cNvPicPr preferRelativeResize="0"/>
          <p:nvPr/>
        </p:nvPicPr>
        <p:blipFill rotWithShape="1">
          <a:blip r:embed="rId5">
            <a:alphaModFix/>
          </a:blip>
          <a:srcRect b="0" l="0" r="0" t="0"/>
          <a:stretch/>
        </p:blipFill>
        <p:spPr>
          <a:xfrm>
            <a:off x="5428912" y="851100"/>
            <a:ext cx="3067387" cy="3534320"/>
          </a:xfrm>
          <a:prstGeom prst="rect">
            <a:avLst/>
          </a:prstGeom>
          <a:noFill/>
          <a:ln>
            <a:noFill/>
          </a:ln>
        </p:spPr>
      </p:pic>
      <p:pic>
        <p:nvPicPr>
          <p:cNvPr id="90" name="Google Shape;90;p15"/>
          <p:cNvPicPr preferRelativeResize="0"/>
          <p:nvPr/>
        </p:nvPicPr>
        <p:blipFill rotWithShape="1">
          <a:blip r:embed="rId6">
            <a:alphaModFix/>
          </a:blip>
          <a:srcRect b="0" l="0" r="60421" t="0"/>
          <a:stretch/>
        </p:blipFill>
        <p:spPr>
          <a:xfrm>
            <a:off x="3708057" y="3074175"/>
            <a:ext cx="1016998" cy="742762"/>
          </a:xfrm>
          <a:prstGeom prst="rect">
            <a:avLst/>
          </a:prstGeom>
          <a:noFill/>
          <a:ln>
            <a:noFill/>
          </a:ln>
        </p:spPr>
      </p:pic>
      <p:pic>
        <p:nvPicPr>
          <p:cNvPr id="91" name="Google Shape;91;p15"/>
          <p:cNvPicPr preferRelativeResize="0"/>
          <p:nvPr/>
        </p:nvPicPr>
        <p:blipFill rotWithShape="1">
          <a:blip r:embed="rId7">
            <a:alphaModFix/>
          </a:blip>
          <a:srcRect b="0" l="0" r="0" t="0"/>
          <a:stretch/>
        </p:blipFill>
        <p:spPr>
          <a:xfrm>
            <a:off x="3765199" y="3847275"/>
            <a:ext cx="825094" cy="825093"/>
          </a:xfrm>
          <a:prstGeom prst="rect">
            <a:avLst/>
          </a:prstGeom>
          <a:noFill/>
          <a:ln>
            <a:noFill/>
          </a:ln>
        </p:spPr>
      </p:pic>
      <p:pic>
        <p:nvPicPr>
          <p:cNvPr id="92" name="Google Shape;92;p15"/>
          <p:cNvPicPr preferRelativeResize="0"/>
          <p:nvPr/>
        </p:nvPicPr>
        <p:blipFill rotWithShape="1">
          <a:blip r:embed="rId8">
            <a:alphaModFix/>
          </a:blip>
          <a:srcRect b="0" l="0" r="0" t="0"/>
          <a:stretch/>
        </p:blipFill>
        <p:spPr>
          <a:xfrm>
            <a:off x="3631266" y="1950881"/>
            <a:ext cx="1092957" cy="1092957"/>
          </a:xfrm>
          <a:prstGeom prst="rect">
            <a:avLst/>
          </a:prstGeom>
          <a:noFill/>
          <a:ln>
            <a:noFill/>
          </a:ln>
        </p:spPr>
      </p:pic>
      <p:sp>
        <p:nvSpPr>
          <p:cNvPr id="93" name="Google Shape;93;p15"/>
          <p:cNvSpPr/>
          <p:nvPr/>
        </p:nvSpPr>
        <p:spPr>
          <a:xfrm>
            <a:off x="1615450" y="4343400"/>
            <a:ext cx="602100" cy="71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detour into variational inference</a:t>
            </a:r>
            <a:endParaRPr/>
          </a:p>
        </p:txBody>
      </p:sp>
      <p:sp>
        <p:nvSpPr>
          <p:cNvPr id="237" name="Google Shape;237;p33"/>
          <p:cNvSpPr txBox="1"/>
          <p:nvPr>
            <p:ph idx="1" type="body"/>
          </p:nvPr>
        </p:nvSpPr>
        <p:spPr>
          <a:xfrm>
            <a:off x="311700" y="1152475"/>
            <a:ext cx="8520600" cy="120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can we quantify a notion of distance or similarity between two probability distributions?</a:t>
            </a:r>
            <a:endParaRPr/>
          </a:p>
        </p:txBody>
      </p:sp>
      <p:pic>
        <p:nvPicPr>
          <p:cNvPr id="238" name="Google Shape;238;p33"/>
          <p:cNvPicPr preferRelativeResize="0"/>
          <p:nvPr/>
        </p:nvPicPr>
        <p:blipFill>
          <a:blip r:embed="rId3">
            <a:alphaModFix/>
          </a:blip>
          <a:stretch>
            <a:fillRect/>
          </a:stretch>
        </p:blipFill>
        <p:spPr>
          <a:xfrm>
            <a:off x="1400112" y="2206391"/>
            <a:ext cx="4218368" cy="2304634"/>
          </a:xfrm>
          <a:prstGeom prst="rect">
            <a:avLst/>
          </a:prstGeom>
          <a:noFill/>
          <a:ln>
            <a:noFill/>
          </a:ln>
        </p:spPr>
      </p:pic>
      <p:sp>
        <p:nvSpPr>
          <p:cNvPr id="239" name="Google Shape;239;p33"/>
          <p:cNvSpPr/>
          <p:nvPr/>
        </p:nvSpPr>
        <p:spPr>
          <a:xfrm>
            <a:off x="3862480" y="1623050"/>
            <a:ext cx="3881400" cy="1006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By computing the expected value of an information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function</a:t>
            </a:r>
            <a:endParaRPr/>
          </a:p>
        </p:txBody>
      </p:sp>
      <p:sp>
        <p:nvSpPr>
          <p:cNvPr id="245" name="Google Shape;24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function from (0,1] to </a:t>
            </a:r>
            <a:r>
              <a:rPr lang="en"/>
              <a:t>ℝ</a:t>
            </a:r>
            <a:r>
              <a:rPr lang="en"/>
              <a:t> that tells us the amount of information we get from an event (with an underlying probability distribution) </a:t>
            </a:r>
            <a:r>
              <a:rPr lang="en"/>
              <a:t>occurring</a:t>
            </a:r>
            <a:r>
              <a:rPr lang="en"/>
              <a:t>; high when an unlikely event occurs and low when a likely event does. More formally:</a:t>
            </a:r>
            <a:endParaRPr/>
          </a:p>
          <a:p>
            <a:pPr indent="-342900" lvl="0" marL="457200" rtl="0" algn="l">
              <a:spcBef>
                <a:spcPts val="1200"/>
              </a:spcBef>
              <a:spcAft>
                <a:spcPts val="0"/>
              </a:spcAft>
              <a:buSzPts val="1800"/>
              <a:buAutoNum type="arabicPeriod"/>
            </a:pPr>
            <a:r>
              <a:rPr lang="en"/>
              <a:t>I is monotonically decreasing</a:t>
            </a:r>
            <a:endParaRPr/>
          </a:p>
          <a:p>
            <a:pPr indent="-342900" lvl="0" marL="457200" rtl="0" algn="l">
              <a:spcBef>
                <a:spcPts val="0"/>
              </a:spcBef>
              <a:spcAft>
                <a:spcPts val="0"/>
              </a:spcAft>
              <a:buSzPts val="1800"/>
              <a:buAutoNum type="arabicPeriod"/>
            </a:pPr>
            <a:r>
              <a:rPr lang="en"/>
              <a:t>I(1) = 0; an event guaranteed to occur gives us no information once it does</a:t>
            </a:r>
            <a:endParaRPr/>
          </a:p>
          <a:p>
            <a:pPr indent="-342900" lvl="0" marL="457200" rtl="0" algn="l">
              <a:spcBef>
                <a:spcPts val="0"/>
              </a:spcBef>
              <a:spcAft>
                <a:spcPts val="0"/>
              </a:spcAft>
              <a:buSzPts val="1800"/>
              <a:buAutoNum type="arabicPeriod"/>
            </a:pPr>
            <a:r>
              <a:rPr lang="en"/>
              <a:t>I(p</a:t>
            </a:r>
            <a:r>
              <a:rPr baseline="-25000" lang="en"/>
              <a:t>1</a:t>
            </a:r>
            <a:r>
              <a:rPr lang="en"/>
              <a:t>p</a:t>
            </a:r>
            <a:r>
              <a:rPr baseline="-25000" lang="en"/>
              <a:t>2</a:t>
            </a:r>
            <a:r>
              <a:rPr lang="en"/>
              <a:t>) = I(</a:t>
            </a:r>
            <a:r>
              <a:rPr lang="en"/>
              <a:t>p</a:t>
            </a:r>
            <a:r>
              <a:rPr baseline="-25000" lang="en"/>
              <a:t>1</a:t>
            </a:r>
            <a:r>
              <a:rPr lang="en"/>
              <a:t>) + I(p</a:t>
            </a:r>
            <a:r>
              <a:rPr baseline="-25000" lang="en"/>
              <a:t>2</a:t>
            </a:r>
            <a:r>
              <a:rPr lang="en"/>
              <a:t>); the information from independent events occurring is the sum of the information from each such event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form does the information function take on?</a:t>
            </a:r>
            <a:endParaRPr/>
          </a:p>
        </p:txBody>
      </p:sp>
      <p:sp>
        <p:nvSpPr>
          <p:cNvPr id="251" name="Google Shape;251;p35"/>
          <p:cNvSpPr txBox="1"/>
          <p:nvPr>
            <p:ph idx="1" type="body"/>
          </p:nvPr>
        </p:nvSpPr>
        <p:spPr>
          <a:xfrm>
            <a:off x="311700" y="1152475"/>
            <a:ext cx="8520600" cy="366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One more assumption: the information function is twice continuously differentiable</a:t>
            </a:r>
            <a:endParaRPr/>
          </a:p>
          <a:p>
            <a:pPr indent="-342900" lvl="0" marL="457200" rtl="0" algn="l">
              <a:spcBef>
                <a:spcPts val="1200"/>
              </a:spcBef>
              <a:spcAft>
                <a:spcPts val="0"/>
              </a:spcAft>
              <a:buSzPts val="1800"/>
              <a:buChar char="-"/>
            </a:pPr>
            <a:r>
              <a:rPr lang="en"/>
              <a:t>Reasonable since we may want to do calculus with it</a:t>
            </a:r>
            <a:endParaRPr/>
          </a:p>
          <a:p>
            <a:pPr indent="0" lvl="0" marL="0" rtl="0" algn="l">
              <a:spcBef>
                <a:spcPts val="1200"/>
              </a:spcBef>
              <a:spcAft>
                <a:spcPts val="0"/>
              </a:spcAft>
              <a:buNone/>
            </a:pPr>
            <a:r>
              <a:rPr lang="en"/>
              <a:t>This extra assumption gives us that I(p) = -log</a:t>
            </a:r>
            <a:r>
              <a:rPr baseline="-25000" lang="en"/>
              <a:t>b</a:t>
            </a:r>
            <a:r>
              <a:rPr lang="en"/>
              <a:t>(</a:t>
            </a:r>
            <a:r>
              <a:rPr lang="en"/>
              <a:t>p) for some base b.</a:t>
            </a:r>
            <a:endParaRPr/>
          </a:p>
          <a:p>
            <a:pPr indent="0" lvl="0" marL="0" rtl="0" algn="l">
              <a:spcBef>
                <a:spcPts val="1200"/>
              </a:spcBef>
              <a:spcAft>
                <a:spcPts val="0"/>
              </a:spcAft>
              <a:buNone/>
            </a:pPr>
            <a:r>
              <a:rPr lang="en"/>
              <a:t>To arrive at this result, take a mixed partial derivative of property 3 (</a:t>
            </a:r>
            <a:r>
              <a:rPr lang="en"/>
              <a:t>I(p</a:t>
            </a:r>
            <a:r>
              <a:rPr baseline="-25000" lang="en"/>
              <a:t>1</a:t>
            </a:r>
            <a:r>
              <a:rPr lang="en"/>
              <a:t>p</a:t>
            </a:r>
            <a:r>
              <a:rPr baseline="-25000" lang="en"/>
              <a:t>2</a:t>
            </a:r>
            <a:r>
              <a:rPr lang="en"/>
              <a:t>) = I(p</a:t>
            </a:r>
            <a:r>
              <a:rPr baseline="-25000" lang="en"/>
              <a:t>1</a:t>
            </a:r>
            <a:r>
              <a:rPr lang="en"/>
              <a:t>) + I(p</a:t>
            </a:r>
            <a:r>
              <a:rPr baseline="-25000" lang="en"/>
              <a:t>2</a:t>
            </a:r>
            <a:r>
              <a:rPr lang="en"/>
              <a:t>)) in </a:t>
            </a:r>
            <a:r>
              <a:rPr lang="en"/>
              <a:t> p</a:t>
            </a:r>
            <a:r>
              <a:rPr baseline="-25000" lang="en"/>
              <a:t>1</a:t>
            </a:r>
            <a:r>
              <a:rPr lang="en"/>
              <a:t> and p</a:t>
            </a:r>
            <a:r>
              <a:rPr baseline="-25000" lang="en"/>
              <a:t>2</a:t>
            </a:r>
            <a:r>
              <a:rPr lang="en"/>
              <a:t>, substitute u=p</a:t>
            </a:r>
            <a:r>
              <a:rPr baseline="-25000" lang="en"/>
              <a:t>1</a:t>
            </a:r>
            <a:r>
              <a:rPr lang="en"/>
              <a:t>p</a:t>
            </a:r>
            <a:r>
              <a:rPr baseline="-25000" lang="en"/>
              <a:t>2</a:t>
            </a:r>
            <a:r>
              <a:rPr lang="en"/>
              <a:t>, solve for the general form of the resulting second order ODE, and narrow down this general form using properties 1 and 2 (monotonically decreasing and I(1)=0). Try this on your own! </a:t>
            </a:r>
            <a:endParaRPr/>
          </a:p>
          <a:p>
            <a:pPr indent="0" lvl="0" marL="0" rtl="0" algn="l">
              <a:spcBef>
                <a:spcPts val="1200"/>
              </a:spcBef>
              <a:spcAft>
                <a:spcPts val="1200"/>
              </a:spcAft>
              <a:buNone/>
            </a:pPr>
            <a:r>
              <a:rPr lang="en"/>
              <a:t>The base b of our information function can be thought of as specifying a unit of information, colloquially called shannons or bits for base 2 and nats when using the natural logarithm.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Entropy</a:t>
            </a:r>
            <a:endParaRPr/>
          </a:p>
        </p:txBody>
      </p:sp>
      <p:sp>
        <p:nvSpPr>
          <p:cNvPr id="257" name="Google Shape;25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we define the entropy of a probability distribution as the expected information over its corresponding events, commonly </a:t>
            </a:r>
            <a:r>
              <a:rPr lang="en"/>
              <a:t>written</a:t>
            </a:r>
            <a:r>
              <a:rPr lang="en"/>
              <a:t> as: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or</a:t>
            </a:r>
            <a:endParaRPr/>
          </a:p>
          <a:p>
            <a:pPr indent="0" lvl="0" marL="0" rtl="0" algn="l">
              <a:spcBef>
                <a:spcPts val="1200"/>
              </a:spcBef>
              <a:spcAft>
                <a:spcPts val="1200"/>
              </a:spcAft>
              <a:buNone/>
            </a:pPr>
            <a:r>
              <a:t/>
            </a:r>
            <a:endParaRPr/>
          </a:p>
        </p:txBody>
      </p:sp>
      <p:pic>
        <p:nvPicPr>
          <p:cNvPr id="258" name="Google Shape;258;p36"/>
          <p:cNvPicPr preferRelativeResize="0"/>
          <p:nvPr/>
        </p:nvPicPr>
        <p:blipFill>
          <a:blip r:embed="rId3">
            <a:alphaModFix/>
          </a:blip>
          <a:stretch>
            <a:fillRect/>
          </a:stretch>
        </p:blipFill>
        <p:spPr>
          <a:xfrm>
            <a:off x="1576388" y="3486150"/>
            <a:ext cx="5991225" cy="685800"/>
          </a:xfrm>
          <a:prstGeom prst="rect">
            <a:avLst/>
          </a:prstGeom>
          <a:noFill/>
          <a:ln>
            <a:noFill/>
          </a:ln>
        </p:spPr>
      </p:pic>
      <p:pic>
        <p:nvPicPr>
          <p:cNvPr id="259" name="Google Shape;259;p36"/>
          <p:cNvPicPr preferRelativeResize="0"/>
          <p:nvPr/>
        </p:nvPicPr>
        <p:blipFill>
          <a:blip r:embed="rId4">
            <a:alphaModFix/>
          </a:blip>
          <a:stretch>
            <a:fillRect/>
          </a:stretch>
        </p:blipFill>
        <p:spPr>
          <a:xfrm>
            <a:off x="1576375" y="2106925"/>
            <a:ext cx="5991225" cy="68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Cross-entropy and exponential families</a:t>
            </a:r>
            <a:endParaRPr/>
          </a:p>
        </p:txBody>
      </p:sp>
      <p:sp>
        <p:nvSpPr>
          <p:cNvPr id="265" name="Google Shape;26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Let’s say we fix a distribution p and wish to approximate it by q. Define the cross-entropy of q relative to p as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Key facts:</a:t>
            </a:r>
            <a:endParaRPr/>
          </a:p>
          <a:p>
            <a:pPr indent="-325755" lvl="0" marL="457200" rtl="0" algn="l">
              <a:spcBef>
                <a:spcPts val="1200"/>
              </a:spcBef>
              <a:spcAft>
                <a:spcPts val="0"/>
              </a:spcAft>
              <a:buSzPct val="100000"/>
              <a:buChar char="-"/>
            </a:pPr>
            <a:r>
              <a:rPr lang="en"/>
              <a:t>We can show that H(p) </a:t>
            </a:r>
            <a:r>
              <a:rPr lang="en"/>
              <a:t>≤</a:t>
            </a:r>
            <a:r>
              <a:rPr lang="en"/>
              <a:t> H(p,q) (try this on your own too!)</a:t>
            </a:r>
            <a:endParaRPr/>
          </a:p>
          <a:p>
            <a:pPr indent="-325755" lvl="0" marL="457200" rtl="0" algn="l">
              <a:spcBef>
                <a:spcPts val="0"/>
              </a:spcBef>
              <a:spcAft>
                <a:spcPts val="0"/>
              </a:spcAft>
              <a:buSzPct val="100000"/>
              <a:buChar char="-"/>
            </a:pPr>
            <a:r>
              <a:rPr lang="en"/>
              <a:t>H(p) = H(p,p)</a:t>
            </a:r>
            <a:endParaRPr/>
          </a:p>
          <a:p>
            <a:pPr indent="-325755" lvl="0" marL="457200" rtl="0" algn="l">
              <a:spcBef>
                <a:spcPts val="0"/>
              </a:spcBef>
              <a:spcAft>
                <a:spcPts val="0"/>
              </a:spcAft>
              <a:buSzPct val="100000"/>
              <a:buChar char="-"/>
            </a:pPr>
            <a:r>
              <a:rPr lang="en"/>
              <a:t>There is a broad characterization of probability distributions called exponential families that include the likes of Gaussian, geometric, Poisson, exponential, Bernoulli, and many more distributions. This characterization allows us to prove general facts like the convexity of log-likelihood, entropy, and cross entropy for a vast number of common distributions.</a:t>
            </a:r>
            <a:endParaRPr/>
          </a:p>
          <a:p>
            <a:pPr indent="0" lvl="0" marL="0" rtl="0" algn="l">
              <a:spcBef>
                <a:spcPts val="1200"/>
              </a:spcBef>
              <a:spcAft>
                <a:spcPts val="1200"/>
              </a:spcAft>
              <a:buNone/>
            </a:pPr>
            <a:r>
              <a:t/>
            </a:r>
            <a:endParaRPr/>
          </a:p>
        </p:txBody>
      </p:sp>
      <p:pic>
        <p:nvPicPr>
          <p:cNvPr id="266" name="Google Shape;266;p37"/>
          <p:cNvPicPr preferRelativeResize="0"/>
          <p:nvPr/>
        </p:nvPicPr>
        <p:blipFill>
          <a:blip r:embed="rId3">
            <a:alphaModFix/>
          </a:blip>
          <a:stretch>
            <a:fillRect/>
          </a:stretch>
        </p:blipFill>
        <p:spPr>
          <a:xfrm>
            <a:off x="3033325" y="1637350"/>
            <a:ext cx="3077339" cy="88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KL divergence</a:t>
            </a:r>
            <a:endParaRPr/>
          </a:p>
        </p:txBody>
      </p:sp>
      <p:sp>
        <p:nvSpPr>
          <p:cNvPr id="272" name="Google Shape;27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 if we take p and q as belonging to an exponential family, it’s clear that since we are working in a convex search space, minimizing cross-entropy H(p,q) brings us closer to H(p) and gives us a better “encoding” or approximation of p. In other words, </a:t>
            </a:r>
            <a:r>
              <a:rPr lang="en"/>
              <a:t>minimizing</a:t>
            </a:r>
            <a:endParaRPr/>
          </a:p>
          <a:p>
            <a:pPr indent="0" lvl="0" marL="0" rtl="0" algn="ctr">
              <a:spcBef>
                <a:spcPts val="1200"/>
              </a:spcBef>
              <a:spcAft>
                <a:spcPts val="0"/>
              </a:spcAft>
              <a:buNone/>
            </a:pPr>
            <a:r>
              <a:rPr lang="en"/>
              <a:t>KL(p||q) := H(p,q) - H(p)</a:t>
            </a:r>
            <a:endParaRPr/>
          </a:p>
          <a:p>
            <a:pPr indent="0" lvl="0" marL="0" rtl="0" algn="l">
              <a:spcBef>
                <a:spcPts val="1200"/>
              </a:spcBef>
              <a:spcAft>
                <a:spcPts val="0"/>
              </a:spcAft>
              <a:buNone/>
            </a:pPr>
            <a:r>
              <a:rPr lang="en"/>
              <a:t>is a good choice of objective function when wanting to find an approximation q to p; this quantity is called the KL divergence of p with respect to q.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KL divergence is not symmetric!</a:t>
            </a:r>
            <a:endParaRPr/>
          </a:p>
        </p:txBody>
      </p:sp>
      <p:sp>
        <p:nvSpPr>
          <p:cNvPr id="278" name="Google Shape;278;p39"/>
          <p:cNvSpPr txBox="1"/>
          <p:nvPr>
            <p:ph idx="1" type="body"/>
          </p:nvPr>
        </p:nvSpPr>
        <p:spPr>
          <a:xfrm>
            <a:off x="311700" y="1083900"/>
            <a:ext cx="8520600" cy="363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There are several examples of KL(p||q) </a:t>
            </a:r>
            <a:r>
              <a:rPr lang="en"/>
              <a:t>≠</a:t>
            </a:r>
            <a:r>
              <a:rPr lang="en"/>
              <a:t> KL(q||p), but </a:t>
            </a:r>
            <a:r>
              <a:rPr lang="en"/>
              <a:t>KL(q||p) is often the more tractable of the two.</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is why we say KL divergence quantifies “similarity” and not distance. Experimentally, the absence of symmetry does not matter if we know p and q belong to the same exponential family.</a:t>
            </a:r>
            <a:endParaRPr/>
          </a:p>
        </p:txBody>
      </p:sp>
      <p:pic>
        <p:nvPicPr>
          <p:cNvPr id="279" name="Google Shape;279;p39"/>
          <p:cNvPicPr preferRelativeResize="0"/>
          <p:nvPr/>
        </p:nvPicPr>
        <p:blipFill>
          <a:blip r:embed="rId3">
            <a:alphaModFix/>
          </a:blip>
          <a:stretch>
            <a:fillRect/>
          </a:stretch>
        </p:blipFill>
        <p:spPr>
          <a:xfrm>
            <a:off x="2851788" y="1695475"/>
            <a:ext cx="3440426" cy="1729625"/>
          </a:xfrm>
          <a:prstGeom prst="rect">
            <a:avLst/>
          </a:prstGeom>
          <a:noFill/>
          <a:ln>
            <a:noFill/>
          </a:ln>
        </p:spPr>
      </p:pic>
      <p:sp>
        <p:nvSpPr>
          <p:cNvPr id="280" name="Google Shape;280;p39"/>
          <p:cNvSpPr txBox="1"/>
          <p:nvPr/>
        </p:nvSpPr>
        <p:spPr>
          <a:xfrm>
            <a:off x="2255550" y="3379400"/>
            <a:ext cx="51969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Source: </a:t>
            </a:r>
            <a:r>
              <a:rPr lang="en" sz="600" u="sng">
                <a:solidFill>
                  <a:schemeClr val="hlink"/>
                </a:solidFill>
                <a:hlinkClick r:id="rId4"/>
              </a:rPr>
              <a:t>https://www.researchgate.net/figure/Order-of-the-arguments-of-the-Kullback-Leibler-divergence-zeroforcing-and-zero-avoiding_fig3_24280227</a:t>
            </a:r>
            <a:r>
              <a:rPr lang="en" sz="600">
                <a:solidFill>
                  <a:schemeClr val="dk2"/>
                </a:solidFill>
              </a:rPr>
              <a:t> </a:t>
            </a:r>
            <a:endParaRPr sz="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KL Divergence in recent diffusion papers</a:t>
            </a:r>
            <a:endParaRPr/>
          </a:p>
        </p:txBody>
      </p:sp>
      <p:sp>
        <p:nvSpPr>
          <p:cNvPr id="286" name="Google Shape;28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training objectives in the original formulations of diffusion models involved taking KL divergence and maximizing/minimizing a variational lower/upper bound on negative log-likelihood or KL divergence.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Is this still the case?</a:t>
            </a:r>
            <a:endParaRPr/>
          </a:p>
        </p:txBody>
      </p:sp>
      <p:pic>
        <p:nvPicPr>
          <p:cNvPr id="287" name="Google Shape;287;p40"/>
          <p:cNvPicPr preferRelativeResize="0"/>
          <p:nvPr/>
        </p:nvPicPr>
        <p:blipFill>
          <a:blip r:embed="rId3">
            <a:alphaModFix/>
          </a:blip>
          <a:stretch>
            <a:fillRect/>
          </a:stretch>
        </p:blipFill>
        <p:spPr>
          <a:xfrm>
            <a:off x="584025" y="2438225"/>
            <a:ext cx="7975950" cy="1028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No, not entirely</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DDPM and new diffusion training objectives</a:t>
            </a:r>
            <a:endParaRPr/>
          </a:p>
        </p:txBody>
      </p:sp>
      <p:pic>
        <p:nvPicPr>
          <p:cNvPr id="298" name="Google Shape;298;p42"/>
          <p:cNvPicPr preferRelativeResize="0"/>
          <p:nvPr/>
        </p:nvPicPr>
        <p:blipFill rotWithShape="1">
          <a:blip r:embed="rId3">
            <a:alphaModFix/>
          </a:blip>
          <a:srcRect b="0" l="0" r="990" t="0"/>
          <a:stretch/>
        </p:blipFill>
        <p:spPr>
          <a:xfrm>
            <a:off x="311700" y="1132050"/>
            <a:ext cx="4564375" cy="2314575"/>
          </a:xfrm>
          <a:prstGeom prst="rect">
            <a:avLst/>
          </a:prstGeom>
          <a:noFill/>
          <a:ln>
            <a:noFill/>
          </a:ln>
        </p:spPr>
      </p:pic>
      <p:sp>
        <p:nvSpPr>
          <p:cNvPr id="299" name="Google Shape;299;p42"/>
          <p:cNvSpPr txBox="1"/>
          <p:nvPr/>
        </p:nvSpPr>
        <p:spPr>
          <a:xfrm>
            <a:off x="5356850" y="1132050"/>
            <a:ext cx="26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Sample an image from our training dataset</a:t>
            </a:r>
            <a:endParaRPr sz="1800">
              <a:solidFill>
                <a:schemeClr val="dk2"/>
              </a:solidFill>
            </a:endParaRPr>
          </a:p>
        </p:txBody>
      </p:sp>
      <p:cxnSp>
        <p:nvCxnSpPr>
          <p:cNvPr id="300" name="Google Shape;300;p42"/>
          <p:cNvCxnSpPr>
            <a:stCxn id="299" idx="1"/>
          </p:cNvCxnSpPr>
          <p:nvPr/>
        </p:nvCxnSpPr>
        <p:spPr>
          <a:xfrm flipH="1">
            <a:off x="1996550" y="1501500"/>
            <a:ext cx="3360300" cy="45690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p42"/>
          <p:cNvSpPr txBox="1"/>
          <p:nvPr/>
        </p:nvSpPr>
        <p:spPr>
          <a:xfrm>
            <a:off x="5394950" y="1870950"/>
            <a:ext cx="352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Sample timestep t</a:t>
            </a:r>
            <a:endParaRPr sz="1800">
              <a:solidFill>
                <a:schemeClr val="dk2"/>
              </a:solidFill>
            </a:endParaRPr>
          </a:p>
        </p:txBody>
      </p:sp>
      <p:cxnSp>
        <p:nvCxnSpPr>
          <p:cNvPr id="302" name="Google Shape;302;p42"/>
          <p:cNvCxnSpPr>
            <a:stCxn id="301" idx="1"/>
          </p:cNvCxnSpPr>
          <p:nvPr/>
        </p:nvCxnSpPr>
        <p:spPr>
          <a:xfrm flipH="1">
            <a:off x="3192650" y="2101800"/>
            <a:ext cx="2202300" cy="852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42"/>
          <p:cNvSpPr txBox="1"/>
          <p:nvPr/>
        </p:nvSpPr>
        <p:spPr>
          <a:xfrm>
            <a:off x="5475050" y="2332650"/>
            <a:ext cx="336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Sample noise to add to create a sample </a:t>
            </a:r>
            <a:r>
              <a:rPr b="1" lang="en" sz="1800">
                <a:solidFill>
                  <a:srgbClr val="FF0000"/>
                </a:solidFill>
              </a:rPr>
              <a:t>x</a:t>
            </a:r>
            <a:r>
              <a:rPr b="1" baseline="-25000" lang="en" sz="1800">
                <a:solidFill>
                  <a:srgbClr val="FF0000"/>
                </a:solidFill>
              </a:rPr>
              <a:t>t</a:t>
            </a:r>
            <a:endParaRPr b="1" baseline="-25000" sz="1800">
              <a:solidFill>
                <a:srgbClr val="FF0000"/>
              </a:solidFill>
            </a:endParaRPr>
          </a:p>
        </p:txBody>
      </p:sp>
      <p:cxnSp>
        <p:nvCxnSpPr>
          <p:cNvPr id="304" name="Google Shape;304;p42"/>
          <p:cNvCxnSpPr>
            <a:stCxn id="303" idx="1"/>
          </p:cNvCxnSpPr>
          <p:nvPr/>
        </p:nvCxnSpPr>
        <p:spPr>
          <a:xfrm rot="10800000">
            <a:off x="2072750" y="2430900"/>
            <a:ext cx="3402300" cy="27120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42"/>
          <p:cNvSpPr/>
          <p:nvPr/>
        </p:nvSpPr>
        <p:spPr>
          <a:xfrm>
            <a:off x="2263150" y="2811775"/>
            <a:ext cx="1668900" cy="2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2"/>
          <p:cNvSpPr/>
          <p:nvPr/>
        </p:nvSpPr>
        <p:spPr>
          <a:xfrm>
            <a:off x="3657600" y="2705100"/>
            <a:ext cx="1821080" cy="512900"/>
          </a:xfrm>
          <a:custGeom>
            <a:rect b="b" l="l" r="r" t="t"/>
            <a:pathLst>
              <a:path extrusionOk="0" h="20516" w="80162">
                <a:moveTo>
                  <a:pt x="80162" y="0"/>
                </a:moveTo>
                <a:cubicBezTo>
                  <a:pt x="72441" y="3302"/>
                  <a:pt x="47193" y="17170"/>
                  <a:pt x="33833" y="19812"/>
                </a:cubicBezTo>
                <a:cubicBezTo>
                  <a:pt x="20473" y="22454"/>
                  <a:pt x="5639" y="16510"/>
                  <a:pt x="0" y="15850"/>
                </a:cubicBezTo>
              </a:path>
            </a:pathLst>
          </a:custGeom>
          <a:noFill/>
          <a:ln cap="flat" cmpd="sng" w="19050">
            <a:solidFill>
              <a:srgbClr val="FF0000"/>
            </a:solidFill>
            <a:prstDash val="solid"/>
            <a:round/>
            <a:headEnd len="med" w="med" type="none"/>
            <a:tailEnd len="med" w="med" type="triangle"/>
          </a:ln>
        </p:spPr>
      </p:sp>
      <p:sp>
        <p:nvSpPr>
          <p:cNvPr id="307" name="Google Shape;307;p42"/>
          <p:cNvSpPr/>
          <p:nvPr/>
        </p:nvSpPr>
        <p:spPr>
          <a:xfrm>
            <a:off x="1950725" y="2804150"/>
            <a:ext cx="205800" cy="271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42"/>
          <p:cNvSpPr txBox="1"/>
          <p:nvPr/>
        </p:nvSpPr>
        <p:spPr>
          <a:xfrm>
            <a:off x="4781625" y="3627125"/>
            <a:ext cx="347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Neural network that takes in a sample </a:t>
            </a:r>
            <a:r>
              <a:rPr b="1" lang="en" sz="1800">
                <a:solidFill>
                  <a:srgbClr val="FF0000"/>
                </a:solidFill>
              </a:rPr>
              <a:t>x</a:t>
            </a:r>
            <a:r>
              <a:rPr b="1" baseline="-25000" lang="en" sz="1800">
                <a:solidFill>
                  <a:srgbClr val="FF0000"/>
                </a:solidFill>
              </a:rPr>
              <a:t>t</a:t>
            </a:r>
            <a:r>
              <a:rPr lang="en" sz="1800">
                <a:solidFill>
                  <a:schemeClr val="dk2"/>
                </a:solidFill>
              </a:rPr>
              <a:t> and the timestep t to predict back the noise epsilon</a:t>
            </a:r>
            <a:r>
              <a:rPr lang="en" sz="1800">
                <a:solidFill>
                  <a:schemeClr val="dk2"/>
                </a:solidFill>
              </a:rPr>
              <a:t> </a:t>
            </a:r>
            <a:endParaRPr sz="1800">
              <a:solidFill>
                <a:schemeClr val="dk2"/>
              </a:solidFill>
            </a:endParaRPr>
          </a:p>
        </p:txBody>
      </p:sp>
      <p:sp>
        <p:nvSpPr>
          <p:cNvPr id="309" name="Google Shape;309;p42"/>
          <p:cNvSpPr/>
          <p:nvPr/>
        </p:nvSpPr>
        <p:spPr>
          <a:xfrm>
            <a:off x="2118350" y="3185150"/>
            <a:ext cx="2628900" cy="960125"/>
          </a:xfrm>
          <a:custGeom>
            <a:rect b="b" l="l" r="r" t="t"/>
            <a:pathLst>
              <a:path extrusionOk="0" h="38405" w="105156">
                <a:moveTo>
                  <a:pt x="105156" y="38405"/>
                </a:moveTo>
                <a:cubicBezTo>
                  <a:pt x="90170" y="34849"/>
                  <a:pt x="32766" y="23470"/>
                  <a:pt x="15240" y="17069"/>
                </a:cubicBezTo>
                <a:cubicBezTo>
                  <a:pt x="-2286" y="10668"/>
                  <a:pt x="2540" y="2845"/>
                  <a:pt x="0" y="0"/>
                </a:cubicBezTo>
              </a:path>
            </a:pathLst>
          </a:custGeom>
          <a:noFill/>
          <a:ln cap="flat" cmpd="sng" w="19050">
            <a:solidFill>
              <a:schemeClr val="accent1"/>
            </a:solidFill>
            <a:prstDash val="solid"/>
            <a:round/>
            <a:headEnd len="med" w="med" type="none"/>
            <a:tailEnd len="med" w="med" type="triangle"/>
          </a:ln>
        </p:spPr>
      </p:sp>
      <p:sp>
        <p:nvSpPr>
          <p:cNvPr id="310" name="Google Shape;310;p42"/>
          <p:cNvSpPr/>
          <p:nvPr/>
        </p:nvSpPr>
        <p:spPr>
          <a:xfrm>
            <a:off x="1143000" y="2743200"/>
            <a:ext cx="3299400" cy="3321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42"/>
          <p:cNvSpPr txBox="1"/>
          <p:nvPr/>
        </p:nvSpPr>
        <p:spPr>
          <a:xfrm>
            <a:off x="541025" y="3995325"/>
            <a:ext cx="302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Simple MSE loss function</a:t>
            </a:r>
            <a:endParaRPr sz="1800">
              <a:solidFill>
                <a:schemeClr val="dk2"/>
              </a:solidFill>
            </a:endParaRPr>
          </a:p>
        </p:txBody>
      </p:sp>
      <p:cxnSp>
        <p:nvCxnSpPr>
          <p:cNvPr id="312" name="Google Shape;312;p42"/>
          <p:cNvCxnSpPr>
            <a:endCxn id="310" idx="2"/>
          </p:cNvCxnSpPr>
          <p:nvPr/>
        </p:nvCxnSpPr>
        <p:spPr>
          <a:xfrm rot="-5400000">
            <a:off x="1987800" y="3205800"/>
            <a:ext cx="935400" cy="674400"/>
          </a:xfrm>
          <a:prstGeom prst="curvedConnector3">
            <a:avLst>
              <a:gd fmla="val 50000" name="adj1"/>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285751" y="330994"/>
            <a:ext cx="6428400" cy="742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400"/>
              <a:buNone/>
            </a:pPr>
            <a:r>
              <a:rPr lang="en"/>
              <a:t>About the Club</a:t>
            </a:r>
            <a:endParaRPr/>
          </a:p>
        </p:txBody>
      </p:sp>
      <p:sp>
        <p:nvSpPr>
          <p:cNvPr id="100" name="Google Shape;100;p16"/>
          <p:cNvSpPr txBox="1"/>
          <p:nvPr>
            <p:ph idx="1" type="body"/>
          </p:nvPr>
        </p:nvSpPr>
        <p:spPr>
          <a:xfrm>
            <a:off x="285750" y="1194188"/>
            <a:ext cx="7956600" cy="3132600"/>
          </a:xfrm>
          <a:prstGeom prst="rect">
            <a:avLst/>
          </a:prstGeom>
          <a:noFill/>
          <a:ln>
            <a:noFill/>
          </a:ln>
        </p:spPr>
        <p:txBody>
          <a:bodyPr anchorCtr="0" anchor="t" bIns="34275" lIns="68575" spcFirstLastPara="1" rIns="68575" wrap="square" tIns="34275">
            <a:normAutofit/>
          </a:bodyPr>
          <a:lstStyle/>
          <a:p>
            <a:pPr indent="-285750" lvl="0" marL="342900" marR="0" rtl="0" algn="l">
              <a:lnSpc>
                <a:spcPct val="100000"/>
              </a:lnSpc>
              <a:spcBef>
                <a:spcPts val="0"/>
              </a:spcBef>
              <a:spcAft>
                <a:spcPts val="0"/>
              </a:spcAft>
              <a:buSzPts val="1900"/>
              <a:buChar char="•"/>
            </a:pPr>
            <a:r>
              <a:rPr lang="en" sz="1900"/>
              <a:t>We are a student club for Computer Vision and Machine Learning affiliated with the University of Toronto.</a:t>
            </a:r>
            <a:endParaRPr sz="1900"/>
          </a:p>
          <a:p>
            <a:pPr indent="-285750" lvl="0" marL="342900" marR="0" rtl="0" algn="l">
              <a:lnSpc>
                <a:spcPct val="100000"/>
              </a:lnSpc>
              <a:spcBef>
                <a:spcPts val="0"/>
              </a:spcBef>
              <a:spcAft>
                <a:spcPts val="0"/>
              </a:spcAft>
              <a:buSzPts val="1900"/>
              <a:buChar char="•"/>
            </a:pPr>
            <a:r>
              <a:rPr lang="en" sz="1900"/>
              <a:t>We run:</a:t>
            </a:r>
            <a:endParaRPr sz="1900"/>
          </a:p>
          <a:p>
            <a:pPr indent="-285750" lvl="1" marL="685800" marR="0" rtl="0" algn="l">
              <a:lnSpc>
                <a:spcPct val="100000"/>
              </a:lnSpc>
              <a:spcBef>
                <a:spcPts val="0"/>
              </a:spcBef>
              <a:spcAft>
                <a:spcPts val="0"/>
              </a:spcAft>
              <a:buSzPts val="1900"/>
              <a:buChar char="⚬"/>
            </a:pPr>
            <a:r>
              <a:rPr lang="en" sz="1900"/>
              <a:t>paper “discussions” for recent papers</a:t>
            </a:r>
            <a:endParaRPr sz="1900"/>
          </a:p>
          <a:p>
            <a:pPr indent="-285750" lvl="1" marL="685800" marR="0" rtl="0" algn="l">
              <a:lnSpc>
                <a:spcPct val="100000"/>
              </a:lnSpc>
              <a:spcBef>
                <a:spcPts val="0"/>
              </a:spcBef>
              <a:spcAft>
                <a:spcPts val="0"/>
              </a:spcAft>
              <a:buSzPts val="1900"/>
              <a:buChar char="⚬"/>
            </a:pPr>
            <a:r>
              <a:rPr lang="en" sz="1900"/>
              <a:t>conference-style research orals for pre-prints</a:t>
            </a:r>
            <a:endParaRPr sz="1900"/>
          </a:p>
          <a:p>
            <a:pPr indent="-285750" lvl="1" marL="685800" marR="0" rtl="0" algn="l">
              <a:lnSpc>
                <a:spcPct val="100000"/>
              </a:lnSpc>
              <a:spcBef>
                <a:spcPts val="0"/>
              </a:spcBef>
              <a:spcAft>
                <a:spcPts val="0"/>
              </a:spcAft>
              <a:buSzPts val="1900"/>
              <a:buChar char="⚬"/>
            </a:pPr>
            <a:r>
              <a:rPr lang="en" sz="1900"/>
              <a:t>breakdowns of well-</a:t>
            </a:r>
            <a:r>
              <a:rPr lang="en" sz="1900"/>
              <a:t>known</a:t>
            </a:r>
            <a:r>
              <a:rPr lang="en" sz="1900"/>
              <a:t> papers</a:t>
            </a:r>
            <a:endParaRPr sz="1900"/>
          </a:p>
          <a:p>
            <a:pPr indent="0" lvl="0" marL="0" marR="0" rtl="0" algn="l">
              <a:lnSpc>
                <a:spcPct val="100000"/>
              </a:lnSpc>
              <a:spcBef>
                <a:spcPts val="0"/>
              </a:spcBef>
              <a:spcAft>
                <a:spcPts val="0"/>
              </a:spcAft>
              <a:buClr>
                <a:schemeClr val="dk1"/>
              </a:buClr>
              <a:buSzPts val="800"/>
              <a:buFont typeface="Arial"/>
              <a:buNone/>
            </a:pPr>
            <a:r>
              <a:t/>
            </a:r>
            <a:endParaRPr sz="1900"/>
          </a:p>
          <a:p>
            <a:pPr indent="0" lvl="0" marL="0" marR="0" rtl="0" algn="l">
              <a:lnSpc>
                <a:spcPct val="100000"/>
              </a:lnSpc>
              <a:spcBef>
                <a:spcPts val="0"/>
              </a:spcBef>
              <a:spcAft>
                <a:spcPts val="0"/>
              </a:spcAft>
              <a:buSzPts val="1400"/>
              <a:buNone/>
            </a:pPr>
            <a:r>
              <a:rPr lang="en" sz="1900"/>
              <a:t>If you want to help run our club, talk to any of us or drop an email contact@cvdg.tech.</a:t>
            </a:r>
            <a:endParaRPr sz="1400"/>
          </a:p>
        </p:txBody>
      </p:sp>
      <p:sp>
        <p:nvSpPr>
          <p:cNvPr id="101" name="Google Shape;101;p16"/>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6"/>
          <p:cNvSpPr/>
          <p:nvPr/>
        </p:nvSpPr>
        <p:spPr>
          <a:xfrm>
            <a:off x="1615450" y="4343400"/>
            <a:ext cx="602100" cy="71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DDPM and new diffusion architectures</a:t>
            </a:r>
            <a:endParaRPr/>
          </a:p>
        </p:txBody>
      </p:sp>
      <p:sp>
        <p:nvSpPr>
          <p:cNvPr id="318" name="Google Shape;318;p43"/>
          <p:cNvSpPr txBox="1"/>
          <p:nvPr>
            <p:ph idx="1" type="body"/>
          </p:nvPr>
        </p:nvSpPr>
        <p:spPr>
          <a:xfrm>
            <a:off x="311700" y="1152475"/>
            <a:ext cx="50832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What architectures (“backbones”) are frequently used to predict back this noise vector?</a:t>
            </a:r>
            <a:endParaRPr/>
          </a:p>
          <a:p>
            <a:pPr indent="0" lvl="0" marL="0" rtl="0" algn="l">
              <a:spcBef>
                <a:spcPts val="1200"/>
              </a:spcBef>
              <a:spcAft>
                <a:spcPts val="0"/>
              </a:spcAft>
              <a:buNone/>
            </a:pPr>
            <a:r>
              <a:rPr lang="en"/>
              <a:t>U-Net (originally developed for biomedical imaging!): </a:t>
            </a:r>
            <a:r>
              <a:rPr lang="en" u="sng">
                <a:solidFill>
                  <a:schemeClr val="hlink"/>
                </a:solidFill>
                <a:hlinkClick r:id="rId3"/>
              </a:rPr>
              <a:t>https://arxiv.org/abs/1505.04597</a:t>
            </a:r>
            <a:r>
              <a:rPr lang="en"/>
              <a:t> </a:t>
            </a:r>
            <a:endParaRPr/>
          </a:p>
          <a:p>
            <a:pPr indent="0" lvl="0" marL="0" rtl="0" algn="l">
              <a:spcBef>
                <a:spcPts val="1200"/>
              </a:spcBef>
              <a:spcAft>
                <a:spcPts val="0"/>
              </a:spcAft>
              <a:buNone/>
            </a:pPr>
            <a:r>
              <a:rPr lang="en"/>
              <a:t>A vision transformer, dubbed the DiT (diffusion transformer): </a:t>
            </a:r>
            <a:r>
              <a:rPr lang="en" u="sng">
                <a:solidFill>
                  <a:schemeClr val="hlink"/>
                </a:solidFill>
                <a:hlinkClick r:id="rId4"/>
              </a:rPr>
              <a:t>https://arxiv.org/abs/2212.09748</a:t>
            </a:r>
            <a:r>
              <a:rPr lang="en"/>
              <a:t> </a:t>
            </a:r>
            <a:endParaRPr/>
          </a:p>
          <a:p>
            <a:pPr indent="0" lvl="0" marL="0" rtl="0" algn="l">
              <a:spcBef>
                <a:spcPts val="1200"/>
              </a:spcBef>
              <a:spcAft>
                <a:spcPts val="1200"/>
              </a:spcAft>
              <a:buNone/>
            </a:pPr>
            <a:r>
              <a:rPr lang="en"/>
              <a:t>Examples: Stable diffusion uses a U-Net and OpenAI Sora uses a diffusion transformer, both in pre-trained latent spaces for dimensionality reduction.</a:t>
            </a:r>
            <a:endParaRPr/>
          </a:p>
        </p:txBody>
      </p:sp>
      <p:pic>
        <p:nvPicPr>
          <p:cNvPr id="319" name="Google Shape;319;p43"/>
          <p:cNvPicPr preferRelativeResize="0"/>
          <p:nvPr/>
        </p:nvPicPr>
        <p:blipFill>
          <a:blip r:embed="rId5">
            <a:alphaModFix/>
          </a:blip>
          <a:stretch>
            <a:fillRect/>
          </a:stretch>
        </p:blipFill>
        <p:spPr>
          <a:xfrm>
            <a:off x="5813225" y="1017725"/>
            <a:ext cx="2622950" cy="1311475"/>
          </a:xfrm>
          <a:prstGeom prst="rect">
            <a:avLst/>
          </a:prstGeom>
          <a:noFill/>
          <a:ln>
            <a:noFill/>
          </a:ln>
        </p:spPr>
      </p:pic>
      <p:pic>
        <p:nvPicPr>
          <p:cNvPr id="320" name="Google Shape;320;p43"/>
          <p:cNvPicPr preferRelativeResize="0"/>
          <p:nvPr/>
        </p:nvPicPr>
        <p:blipFill>
          <a:blip r:embed="rId6">
            <a:alphaModFix/>
          </a:blip>
          <a:stretch>
            <a:fillRect/>
          </a:stretch>
        </p:blipFill>
        <p:spPr>
          <a:xfrm>
            <a:off x="5813213" y="2483575"/>
            <a:ext cx="2622972" cy="223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DDPM and new sampling algorithms</a:t>
            </a:r>
            <a:endParaRPr/>
          </a:p>
        </p:txBody>
      </p:sp>
      <p:pic>
        <p:nvPicPr>
          <p:cNvPr id="326" name="Google Shape;326;p44"/>
          <p:cNvPicPr preferRelativeResize="0"/>
          <p:nvPr/>
        </p:nvPicPr>
        <p:blipFill>
          <a:blip r:embed="rId3">
            <a:alphaModFix/>
          </a:blip>
          <a:stretch>
            <a:fillRect/>
          </a:stretch>
        </p:blipFill>
        <p:spPr>
          <a:xfrm>
            <a:off x="311700" y="1147275"/>
            <a:ext cx="5172075" cy="2495550"/>
          </a:xfrm>
          <a:prstGeom prst="rect">
            <a:avLst/>
          </a:prstGeom>
          <a:noFill/>
          <a:ln>
            <a:noFill/>
          </a:ln>
        </p:spPr>
      </p:pic>
      <p:sp>
        <p:nvSpPr>
          <p:cNvPr id="327" name="Google Shape;327;p44"/>
          <p:cNvSpPr txBox="1"/>
          <p:nvPr/>
        </p:nvSpPr>
        <p:spPr>
          <a:xfrm>
            <a:off x="6149350" y="1097275"/>
            <a:ext cx="285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Sample an isotropic gaussian image</a:t>
            </a:r>
            <a:endParaRPr sz="1800">
              <a:solidFill>
                <a:schemeClr val="dk2"/>
              </a:solidFill>
            </a:endParaRPr>
          </a:p>
        </p:txBody>
      </p:sp>
      <p:cxnSp>
        <p:nvCxnSpPr>
          <p:cNvPr id="328" name="Google Shape;328;p44"/>
          <p:cNvCxnSpPr>
            <a:stCxn id="327" idx="1"/>
          </p:cNvCxnSpPr>
          <p:nvPr/>
        </p:nvCxnSpPr>
        <p:spPr>
          <a:xfrm flipH="1">
            <a:off x="2225050" y="1466725"/>
            <a:ext cx="3924300" cy="36960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p44"/>
          <p:cNvSpPr txBox="1"/>
          <p:nvPr/>
        </p:nvSpPr>
        <p:spPr>
          <a:xfrm>
            <a:off x="6149350" y="2164200"/>
            <a:ext cx="2949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Sample x</a:t>
            </a:r>
            <a:r>
              <a:rPr baseline="-25000" lang="en" sz="1800">
                <a:solidFill>
                  <a:schemeClr val="dk2"/>
                </a:solidFill>
              </a:rPr>
              <a:t>t-1</a:t>
            </a:r>
            <a:r>
              <a:rPr lang="en" sz="1800">
                <a:solidFill>
                  <a:schemeClr val="dk2"/>
                </a:solidFill>
              </a:rPr>
              <a:t> given </a:t>
            </a:r>
            <a:r>
              <a:rPr lang="en" sz="1800">
                <a:solidFill>
                  <a:schemeClr val="dk2"/>
                </a:solidFill>
              </a:rPr>
              <a:t>x</a:t>
            </a:r>
            <a:r>
              <a:rPr baseline="-25000" lang="en" sz="1800">
                <a:solidFill>
                  <a:schemeClr val="dk2"/>
                </a:solidFill>
              </a:rPr>
              <a:t>t</a:t>
            </a:r>
            <a:r>
              <a:rPr lang="en" sz="1800">
                <a:solidFill>
                  <a:schemeClr val="dk2"/>
                </a:solidFill>
              </a:rPr>
              <a:t>… where does this formula come from??</a:t>
            </a:r>
            <a:endParaRPr sz="1800">
              <a:solidFill>
                <a:schemeClr val="dk2"/>
              </a:solidFill>
            </a:endParaRPr>
          </a:p>
        </p:txBody>
      </p:sp>
      <p:cxnSp>
        <p:nvCxnSpPr>
          <p:cNvPr id="330" name="Google Shape;330;p44"/>
          <p:cNvCxnSpPr>
            <a:stCxn id="329" idx="1"/>
          </p:cNvCxnSpPr>
          <p:nvPr/>
        </p:nvCxnSpPr>
        <p:spPr>
          <a:xfrm flipH="1">
            <a:off x="5151250" y="2672100"/>
            <a:ext cx="998100" cy="6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DDPM and new sampling algorithms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36" name="Google Shape;33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Lilian Weng (</a:t>
            </a:r>
            <a:r>
              <a:rPr lang="en"/>
              <a:t>working</a:t>
            </a:r>
            <a:r>
              <a:rPr lang="en"/>
              <a:t> on safety at OpenAI) has an excellent blog post (</a:t>
            </a:r>
            <a:r>
              <a:rPr lang="en" u="sng">
                <a:solidFill>
                  <a:schemeClr val="hlink"/>
                </a:solidFill>
                <a:hlinkClick r:id="rId3"/>
              </a:rPr>
              <a:t>https://lilianweng.github.io/posts/2021-07-11-diffusion-models/#nice</a:t>
            </a:r>
            <a:r>
              <a:rPr lang="en"/>
              <a:t>)</a:t>
            </a:r>
            <a:r>
              <a:rPr lang="en"/>
              <a:t> walking through the algebra to lead you to this result we need to craft our sampling algorithm:</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 decided to leave the details out of this presentation not because they use any mathematically sophisticated tools, but because tedious notation and algebraic tricks for Gaussian distributions are better left for you to read through on your own. Give it a try!</a:t>
            </a:r>
            <a:endParaRPr/>
          </a:p>
        </p:txBody>
      </p:sp>
      <p:pic>
        <p:nvPicPr>
          <p:cNvPr id="337" name="Google Shape;337;p45"/>
          <p:cNvPicPr preferRelativeResize="0"/>
          <p:nvPr/>
        </p:nvPicPr>
        <p:blipFill>
          <a:blip r:embed="rId4">
            <a:alphaModFix/>
          </a:blip>
          <a:stretch>
            <a:fillRect/>
          </a:stretch>
        </p:blipFill>
        <p:spPr>
          <a:xfrm>
            <a:off x="2434600" y="2333588"/>
            <a:ext cx="4274801" cy="47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DDPM and new sampling algorithms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3" name="Google Shape;34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still remains strong connections to variational inference:</a:t>
            </a:r>
            <a:endParaRPr/>
          </a:p>
          <a:p>
            <a:pPr indent="-342900" lvl="0" marL="457200" rtl="0" algn="l">
              <a:spcBef>
                <a:spcPts val="1200"/>
              </a:spcBef>
              <a:spcAft>
                <a:spcPts val="0"/>
              </a:spcAft>
              <a:buSzPts val="1800"/>
              <a:buChar char="-"/>
            </a:pPr>
            <a:r>
              <a:rPr lang="en"/>
              <a:t>Interesting to understand how diffusion models were pioneered by this rich area of machine learning</a:t>
            </a:r>
            <a:endParaRPr/>
          </a:p>
          <a:p>
            <a:pPr indent="-342900" lvl="0" marL="457200" rtl="0" algn="l">
              <a:spcBef>
                <a:spcPts val="0"/>
              </a:spcBef>
              <a:spcAft>
                <a:spcPts val="0"/>
              </a:spcAft>
              <a:buSzPts val="1800"/>
              <a:buChar char="-"/>
            </a:pPr>
            <a:r>
              <a:rPr lang="en"/>
              <a:t>Log-likelihood-based benchmarks will never go away</a:t>
            </a:r>
            <a:endParaRPr/>
          </a:p>
          <a:p>
            <a:pPr indent="-342900" lvl="0" marL="457200" rtl="0" algn="l">
              <a:spcBef>
                <a:spcPts val="0"/>
              </a:spcBef>
              <a:spcAft>
                <a:spcPts val="0"/>
              </a:spcAft>
              <a:buSzPts val="1800"/>
              <a:buChar char="-"/>
            </a:pPr>
            <a:r>
              <a:rPr lang="en"/>
              <a:t>Another class of diffusion models called score-based models</a:t>
            </a:r>
            <a:endParaRPr/>
          </a:p>
          <a:p>
            <a:pPr indent="-342900" lvl="0" marL="457200" rtl="0" algn="l">
              <a:spcBef>
                <a:spcPts val="0"/>
              </a:spcBef>
              <a:spcAft>
                <a:spcPts val="0"/>
              </a:spcAft>
              <a:buSzPts val="1800"/>
              <a:buChar char="-"/>
            </a:pPr>
            <a:r>
              <a:rPr lang="en"/>
              <a:t>Variational inference can give training objectives similar to our MSE one:</a:t>
            </a:r>
            <a:endParaRPr/>
          </a:p>
        </p:txBody>
      </p:sp>
      <p:pic>
        <p:nvPicPr>
          <p:cNvPr id="344" name="Google Shape;344;p46"/>
          <p:cNvPicPr preferRelativeResize="0"/>
          <p:nvPr/>
        </p:nvPicPr>
        <p:blipFill>
          <a:blip r:embed="rId3">
            <a:alphaModFix/>
          </a:blip>
          <a:stretch>
            <a:fillRect/>
          </a:stretch>
        </p:blipFill>
        <p:spPr>
          <a:xfrm>
            <a:off x="1514475" y="3466163"/>
            <a:ext cx="6115050" cy="771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Conditioning on sequences and dimensionality reduction</a:t>
            </a:r>
            <a:endParaRPr/>
          </a:p>
        </p:txBody>
      </p:sp>
      <p:pic>
        <p:nvPicPr>
          <p:cNvPr id="350" name="Google Shape;350;p47"/>
          <p:cNvPicPr preferRelativeResize="0"/>
          <p:nvPr/>
        </p:nvPicPr>
        <p:blipFill>
          <a:blip r:embed="rId3">
            <a:alphaModFix/>
          </a:blip>
          <a:stretch>
            <a:fillRect/>
          </a:stretch>
        </p:blipFill>
        <p:spPr>
          <a:xfrm>
            <a:off x="2225424" y="1292050"/>
            <a:ext cx="6606876" cy="3373375"/>
          </a:xfrm>
          <a:prstGeom prst="rect">
            <a:avLst/>
          </a:prstGeom>
          <a:noFill/>
          <a:ln>
            <a:noFill/>
          </a:ln>
        </p:spPr>
      </p:pic>
      <p:pic>
        <p:nvPicPr>
          <p:cNvPr id="351" name="Google Shape;351;p47"/>
          <p:cNvPicPr preferRelativeResize="0"/>
          <p:nvPr/>
        </p:nvPicPr>
        <p:blipFill>
          <a:blip r:embed="rId4">
            <a:alphaModFix/>
          </a:blip>
          <a:stretch>
            <a:fillRect/>
          </a:stretch>
        </p:blipFill>
        <p:spPr>
          <a:xfrm>
            <a:off x="311700" y="2179725"/>
            <a:ext cx="1869123" cy="1165476"/>
          </a:xfrm>
          <a:prstGeom prst="rect">
            <a:avLst/>
          </a:prstGeom>
          <a:noFill/>
          <a:ln>
            <a:noFill/>
          </a:ln>
        </p:spPr>
      </p:pic>
      <p:sp>
        <p:nvSpPr>
          <p:cNvPr id="352" name="Google Shape;352;p47"/>
          <p:cNvSpPr txBox="1"/>
          <p:nvPr/>
        </p:nvSpPr>
        <p:spPr>
          <a:xfrm>
            <a:off x="3989863" y="4621800"/>
            <a:ext cx="307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from</a:t>
            </a:r>
            <a:r>
              <a:rPr lang="en" sz="1200">
                <a:solidFill>
                  <a:schemeClr val="dk2"/>
                </a:solidFill>
              </a:rPr>
              <a:t> </a:t>
            </a:r>
            <a:r>
              <a:rPr lang="en" sz="1200" u="sng">
                <a:solidFill>
                  <a:schemeClr val="hlink"/>
                </a:solidFill>
                <a:hlinkClick r:id="rId5"/>
              </a:rPr>
              <a:t>https://arxiv.org/abs/2112.10752</a:t>
            </a:r>
            <a:r>
              <a:rPr lang="en" sz="1200">
                <a:solidFill>
                  <a:schemeClr val="dk2"/>
                </a:solidFill>
              </a:rPr>
              <a:t> </a:t>
            </a:r>
            <a:endParaRPr sz="12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Conditioning on sequences and dimensionality reduction</a:t>
            </a:r>
            <a:endParaRPr/>
          </a:p>
        </p:txBody>
      </p:sp>
      <p:pic>
        <p:nvPicPr>
          <p:cNvPr id="358" name="Google Shape;358;p48"/>
          <p:cNvPicPr preferRelativeResize="0"/>
          <p:nvPr/>
        </p:nvPicPr>
        <p:blipFill>
          <a:blip r:embed="rId3">
            <a:alphaModFix/>
          </a:blip>
          <a:stretch>
            <a:fillRect/>
          </a:stretch>
        </p:blipFill>
        <p:spPr>
          <a:xfrm>
            <a:off x="380398" y="1222535"/>
            <a:ext cx="2698425" cy="2698425"/>
          </a:xfrm>
          <a:prstGeom prst="rect">
            <a:avLst/>
          </a:prstGeom>
          <a:noFill/>
          <a:ln>
            <a:noFill/>
          </a:ln>
        </p:spPr>
      </p:pic>
      <p:pic>
        <p:nvPicPr>
          <p:cNvPr id="359" name="Google Shape;359;p48"/>
          <p:cNvPicPr preferRelativeResize="0"/>
          <p:nvPr/>
        </p:nvPicPr>
        <p:blipFill>
          <a:blip r:embed="rId4">
            <a:alphaModFix/>
          </a:blip>
          <a:stretch>
            <a:fillRect/>
          </a:stretch>
        </p:blipFill>
        <p:spPr>
          <a:xfrm>
            <a:off x="1821175" y="2148838"/>
            <a:ext cx="1257650" cy="1772124"/>
          </a:xfrm>
          <a:prstGeom prst="rect">
            <a:avLst/>
          </a:prstGeom>
          <a:noFill/>
          <a:ln>
            <a:noFill/>
          </a:ln>
        </p:spPr>
      </p:pic>
      <p:pic>
        <p:nvPicPr>
          <p:cNvPr id="360" name="Google Shape;360;p48"/>
          <p:cNvPicPr preferRelativeResize="0"/>
          <p:nvPr/>
        </p:nvPicPr>
        <p:blipFill rotWithShape="1">
          <a:blip r:embed="rId5">
            <a:alphaModFix/>
          </a:blip>
          <a:srcRect b="0" l="20038" r="21282" t="0"/>
          <a:stretch/>
        </p:blipFill>
        <p:spPr>
          <a:xfrm>
            <a:off x="3406125" y="1222525"/>
            <a:ext cx="2812666" cy="2698426"/>
          </a:xfrm>
          <a:prstGeom prst="rect">
            <a:avLst/>
          </a:prstGeom>
          <a:noFill/>
          <a:ln>
            <a:noFill/>
          </a:ln>
        </p:spPr>
      </p:pic>
      <p:pic>
        <p:nvPicPr>
          <p:cNvPr id="361" name="Google Shape;361;p48"/>
          <p:cNvPicPr preferRelativeResize="0"/>
          <p:nvPr/>
        </p:nvPicPr>
        <p:blipFill>
          <a:blip r:embed="rId6">
            <a:alphaModFix/>
          </a:blip>
          <a:stretch>
            <a:fillRect/>
          </a:stretch>
        </p:blipFill>
        <p:spPr>
          <a:xfrm rot="995163">
            <a:off x="4414601" y="3286318"/>
            <a:ext cx="731519" cy="548641"/>
          </a:xfrm>
          <a:prstGeom prst="rect">
            <a:avLst/>
          </a:prstGeom>
          <a:noFill/>
          <a:ln>
            <a:noFill/>
          </a:ln>
        </p:spPr>
      </p:pic>
      <p:pic>
        <p:nvPicPr>
          <p:cNvPr id="362" name="Google Shape;362;p48"/>
          <p:cNvPicPr preferRelativeResize="0"/>
          <p:nvPr/>
        </p:nvPicPr>
        <p:blipFill>
          <a:blip r:embed="rId7">
            <a:alphaModFix/>
          </a:blip>
          <a:stretch>
            <a:fillRect/>
          </a:stretch>
        </p:blipFill>
        <p:spPr>
          <a:xfrm>
            <a:off x="6317841" y="1228775"/>
            <a:ext cx="2620410" cy="2685920"/>
          </a:xfrm>
          <a:prstGeom prst="rect">
            <a:avLst/>
          </a:prstGeom>
          <a:noFill/>
          <a:ln>
            <a:noFill/>
          </a:ln>
        </p:spPr>
      </p:pic>
      <p:sp>
        <p:nvSpPr>
          <p:cNvPr id="363" name="Google Shape;363;p48"/>
          <p:cNvSpPr/>
          <p:nvPr/>
        </p:nvSpPr>
        <p:spPr>
          <a:xfrm>
            <a:off x="8260125" y="2278350"/>
            <a:ext cx="632400" cy="11811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Diffusion Model</a:t>
            </a:r>
            <a:endParaRPr sz="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Conditioning on sequences and dimensionality reduction</a:t>
            </a:r>
            <a:endParaRPr/>
          </a:p>
        </p:txBody>
      </p:sp>
      <p:pic>
        <p:nvPicPr>
          <p:cNvPr id="369" name="Google Shape;369;p49"/>
          <p:cNvPicPr preferRelativeResize="0"/>
          <p:nvPr/>
        </p:nvPicPr>
        <p:blipFill rotWithShape="1">
          <a:blip r:embed="rId3">
            <a:alphaModFix/>
          </a:blip>
          <a:srcRect b="8596" l="0" r="50859" t="37199"/>
          <a:stretch/>
        </p:blipFill>
        <p:spPr>
          <a:xfrm>
            <a:off x="372625" y="1861737"/>
            <a:ext cx="1490399" cy="2316477"/>
          </a:xfrm>
          <a:prstGeom prst="rect">
            <a:avLst/>
          </a:prstGeom>
          <a:noFill/>
          <a:ln>
            <a:noFill/>
          </a:ln>
        </p:spPr>
      </p:pic>
      <p:pic>
        <p:nvPicPr>
          <p:cNvPr id="370" name="Google Shape;370;p49"/>
          <p:cNvPicPr preferRelativeResize="0"/>
          <p:nvPr/>
        </p:nvPicPr>
        <p:blipFill rotWithShape="1">
          <a:blip r:embed="rId4">
            <a:alphaModFix/>
          </a:blip>
          <a:srcRect b="4843" l="0" r="44933" t="0"/>
          <a:stretch/>
        </p:blipFill>
        <p:spPr>
          <a:xfrm rot="-50">
            <a:off x="2086675" y="2278388"/>
            <a:ext cx="1746174" cy="2263148"/>
          </a:xfrm>
          <a:prstGeom prst="rect">
            <a:avLst/>
          </a:prstGeom>
          <a:noFill/>
          <a:ln>
            <a:noFill/>
          </a:ln>
        </p:spPr>
      </p:pic>
      <p:sp>
        <p:nvSpPr>
          <p:cNvPr id="371" name="Google Shape;371;p49"/>
          <p:cNvSpPr/>
          <p:nvPr/>
        </p:nvSpPr>
        <p:spPr>
          <a:xfrm>
            <a:off x="3970050" y="1257300"/>
            <a:ext cx="1683900" cy="5262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Diffusion Model</a:t>
            </a:r>
            <a:endParaRPr sz="1500"/>
          </a:p>
        </p:txBody>
      </p:sp>
      <p:pic>
        <p:nvPicPr>
          <p:cNvPr id="372" name="Google Shape;372;p49"/>
          <p:cNvPicPr preferRelativeResize="0"/>
          <p:nvPr/>
        </p:nvPicPr>
        <p:blipFill rotWithShape="1">
          <a:blip r:embed="rId4">
            <a:alphaModFix/>
          </a:blip>
          <a:srcRect b="0" l="42089" r="0" t="0"/>
          <a:stretch/>
        </p:blipFill>
        <p:spPr>
          <a:xfrm rot="-48">
            <a:off x="6019799" y="1996438"/>
            <a:ext cx="1836424" cy="2378324"/>
          </a:xfrm>
          <a:prstGeom prst="rect">
            <a:avLst/>
          </a:prstGeom>
          <a:noFill/>
          <a:ln>
            <a:noFill/>
          </a:ln>
        </p:spPr>
      </p:pic>
      <p:sp>
        <p:nvSpPr>
          <p:cNvPr id="373" name="Google Shape;373;p49"/>
          <p:cNvSpPr/>
          <p:nvPr/>
        </p:nvSpPr>
        <p:spPr>
          <a:xfrm>
            <a:off x="3596650" y="3771900"/>
            <a:ext cx="236100" cy="81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9"/>
          <p:cNvSpPr txBox="1"/>
          <p:nvPr/>
        </p:nvSpPr>
        <p:spPr>
          <a:xfrm rot="-5400000">
            <a:off x="1043125" y="2998600"/>
            <a:ext cx="25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Autoencoder Encoder</a:t>
            </a:r>
            <a:endParaRPr sz="1800">
              <a:solidFill>
                <a:schemeClr val="dk2"/>
              </a:solidFill>
            </a:endParaRPr>
          </a:p>
        </p:txBody>
      </p:sp>
      <p:sp>
        <p:nvSpPr>
          <p:cNvPr id="375" name="Google Shape;375;p49"/>
          <p:cNvSpPr txBox="1"/>
          <p:nvPr/>
        </p:nvSpPr>
        <p:spPr>
          <a:xfrm>
            <a:off x="2423275" y="4472925"/>
            <a:ext cx="70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Input</a:t>
            </a:r>
            <a:endParaRPr sz="1800">
              <a:solidFill>
                <a:schemeClr val="dk2"/>
              </a:solidFill>
            </a:endParaRPr>
          </a:p>
        </p:txBody>
      </p:sp>
      <p:sp>
        <p:nvSpPr>
          <p:cNvPr id="376" name="Google Shape;376;p49"/>
          <p:cNvSpPr txBox="1"/>
          <p:nvPr/>
        </p:nvSpPr>
        <p:spPr>
          <a:xfrm>
            <a:off x="5653950" y="4316675"/>
            <a:ext cx="303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Autoencoder Decoder</a:t>
            </a:r>
            <a:endParaRPr sz="1800">
              <a:solidFill>
                <a:schemeClr val="dk2"/>
              </a:solidFill>
            </a:endParaRPr>
          </a:p>
        </p:txBody>
      </p:sp>
      <p:sp>
        <p:nvSpPr>
          <p:cNvPr id="377" name="Google Shape;377;p49"/>
          <p:cNvSpPr txBox="1"/>
          <p:nvPr/>
        </p:nvSpPr>
        <p:spPr>
          <a:xfrm rot="-5400000">
            <a:off x="-1156575" y="2533775"/>
            <a:ext cx="27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Transformer Encoder</a:t>
            </a:r>
            <a:endParaRPr sz="1800">
              <a:solidFill>
                <a:schemeClr val="dk2"/>
              </a:solidFill>
            </a:endParaRPr>
          </a:p>
        </p:txBody>
      </p:sp>
      <p:sp>
        <p:nvSpPr>
          <p:cNvPr id="378" name="Google Shape;378;p49"/>
          <p:cNvSpPr txBox="1"/>
          <p:nvPr/>
        </p:nvSpPr>
        <p:spPr>
          <a:xfrm>
            <a:off x="643100" y="4140425"/>
            <a:ext cx="168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Conditioning</a:t>
            </a:r>
            <a:endParaRPr sz="1800">
              <a:solidFill>
                <a:schemeClr val="dk2"/>
              </a:solidFill>
            </a:endParaRPr>
          </a:p>
        </p:txBody>
      </p:sp>
      <p:sp>
        <p:nvSpPr>
          <p:cNvPr id="379" name="Google Shape;379;p49"/>
          <p:cNvSpPr/>
          <p:nvPr/>
        </p:nvSpPr>
        <p:spPr>
          <a:xfrm>
            <a:off x="3086654" y="1497971"/>
            <a:ext cx="1498225" cy="1947300"/>
          </a:xfrm>
          <a:custGeom>
            <a:rect b="b" l="l" r="r" t="t"/>
            <a:pathLst>
              <a:path extrusionOk="0" h="77892" w="59929">
                <a:moveTo>
                  <a:pt x="29544" y="77546"/>
                </a:moveTo>
                <a:cubicBezTo>
                  <a:pt x="33506" y="76682"/>
                  <a:pt x="48848" y="80899"/>
                  <a:pt x="53318" y="72364"/>
                </a:cubicBezTo>
                <a:cubicBezTo>
                  <a:pt x="57788" y="63830"/>
                  <a:pt x="63834" y="35026"/>
                  <a:pt x="56366" y="26339"/>
                </a:cubicBezTo>
                <a:cubicBezTo>
                  <a:pt x="48898" y="17652"/>
                  <a:pt x="17504" y="24256"/>
                  <a:pt x="8512" y="20243"/>
                </a:cubicBezTo>
                <a:cubicBezTo>
                  <a:pt x="-480" y="16230"/>
                  <a:pt x="-2004" y="5613"/>
                  <a:pt x="2416" y="2260"/>
                </a:cubicBezTo>
                <a:cubicBezTo>
                  <a:pt x="6836" y="-1093"/>
                  <a:pt x="29594" y="483"/>
                  <a:pt x="35030" y="127"/>
                </a:cubicBezTo>
              </a:path>
            </a:pathLst>
          </a:custGeom>
          <a:noFill/>
          <a:ln cap="flat" cmpd="sng" w="28575">
            <a:solidFill>
              <a:schemeClr val="dk2"/>
            </a:solidFill>
            <a:prstDash val="solid"/>
            <a:round/>
            <a:headEnd len="med" w="med" type="none"/>
            <a:tailEnd len="med" w="med" type="triangle"/>
          </a:ln>
        </p:spPr>
      </p:sp>
      <p:sp>
        <p:nvSpPr>
          <p:cNvPr id="380" name="Google Shape;380;p49"/>
          <p:cNvSpPr/>
          <p:nvPr/>
        </p:nvSpPr>
        <p:spPr>
          <a:xfrm>
            <a:off x="5276214" y="1463050"/>
            <a:ext cx="968450" cy="1781300"/>
          </a:xfrm>
          <a:custGeom>
            <a:rect b="b" l="l" r="r" t="t"/>
            <a:pathLst>
              <a:path extrusionOk="0" h="71252" w="38738">
                <a:moveTo>
                  <a:pt x="16027" y="0"/>
                </a:moveTo>
                <a:cubicBezTo>
                  <a:pt x="19177" y="406"/>
                  <a:pt x="31572" y="-457"/>
                  <a:pt x="34925" y="2438"/>
                </a:cubicBezTo>
                <a:cubicBezTo>
                  <a:pt x="38278" y="5334"/>
                  <a:pt x="40869" y="14427"/>
                  <a:pt x="36144" y="17373"/>
                </a:cubicBezTo>
                <a:cubicBezTo>
                  <a:pt x="31420" y="20319"/>
                  <a:pt x="12319" y="16204"/>
                  <a:pt x="6578" y="20116"/>
                </a:cubicBezTo>
                <a:cubicBezTo>
                  <a:pt x="838" y="24028"/>
                  <a:pt x="2361" y="32715"/>
                  <a:pt x="1701" y="40843"/>
                </a:cubicBezTo>
                <a:cubicBezTo>
                  <a:pt x="1041" y="48971"/>
                  <a:pt x="-2108" y="64109"/>
                  <a:pt x="2616" y="68884"/>
                </a:cubicBezTo>
                <a:cubicBezTo>
                  <a:pt x="7341" y="73659"/>
                  <a:pt x="25476" y="69392"/>
                  <a:pt x="30048" y="69494"/>
                </a:cubicBezTo>
              </a:path>
            </a:pathLst>
          </a:custGeom>
          <a:noFill/>
          <a:ln cap="flat" cmpd="sng" w="28575">
            <a:solidFill>
              <a:schemeClr val="dk2"/>
            </a:solidFill>
            <a:prstDash val="solid"/>
            <a:round/>
            <a:headEnd len="med" w="med" type="none"/>
            <a:tailEnd len="med" w="med" type="triangle"/>
          </a:ln>
        </p:spPr>
      </p:sp>
      <p:sp>
        <p:nvSpPr>
          <p:cNvPr id="381" name="Google Shape;381;p49"/>
          <p:cNvSpPr/>
          <p:nvPr/>
        </p:nvSpPr>
        <p:spPr>
          <a:xfrm>
            <a:off x="7200900" y="3185150"/>
            <a:ext cx="464825" cy="7625"/>
          </a:xfrm>
          <a:custGeom>
            <a:rect b="b" l="l" r="r" t="t"/>
            <a:pathLst>
              <a:path extrusionOk="0" h="305" w="18593">
                <a:moveTo>
                  <a:pt x="0" y="305"/>
                </a:moveTo>
                <a:cubicBezTo>
                  <a:pt x="3099" y="254"/>
                  <a:pt x="15494" y="51"/>
                  <a:pt x="18593" y="0"/>
                </a:cubicBezTo>
              </a:path>
            </a:pathLst>
          </a:custGeom>
          <a:noFill/>
          <a:ln cap="flat" cmpd="sng" w="28575">
            <a:solidFill>
              <a:schemeClr val="dk2"/>
            </a:solidFill>
            <a:prstDash val="solid"/>
            <a:round/>
            <a:headEnd len="med" w="med" type="none"/>
            <a:tailEnd len="med" w="med" type="triangle"/>
          </a:ln>
        </p:spPr>
      </p:sp>
      <p:sp>
        <p:nvSpPr>
          <p:cNvPr id="382" name="Google Shape;382;p49"/>
          <p:cNvSpPr/>
          <p:nvPr/>
        </p:nvSpPr>
        <p:spPr>
          <a:xfrm rot="-5400000">
            <a:off x="1265607" y="4034227"/>
            <a:ext cx="265136" cy="22850"/>
          </a:xfrm>
          <a:custGeom>
            <a:rect b="b" l="l" r="r" t="t"/>
            <a:pathLst>
              <a:path extrusionOk="0" h="305" w="18593">
                <a:moveTo>
                  <a:pt x="0" y="305"/>
                </a:moveTo>
                <a:cubicBezTo>
                  <a:pt x="3099" y="254"/>
                  <a:pt x="15494" y="51"/>
                  <a:pt x="18593" y="0"/>
                </a:cubicBezTo>
              </a:path>
            </a:pathLst>
          </a:custGeom>
          <a:noFill/>
          <a:ln cap="flat" cmpd="sng" w="28575">
            <a:solidFill>
              <a:schemeClr val="dk2"/>
            </a:solidFill>
            <a:prstDash val="solid"/>
            <a:round/>
            <a:headEnd len="med" w="med" type="none"/>
            <a:tailEnd len="med" w="med" type="triangle"/>
          </a:ln>
        </p:spPr>
      </p:sp>
      <p:sp>
        <p:nvSpPr>
          <p:cNvPr id="383" name="Google Shape;383;p49"/>
          <p:cNvSpPr/>
          <p:nvPr/>
        </p:nvSpPr>
        <p:spPr>
          <a:xfrm rot="-5400000">
            <a:off x="2641107" y="4359852"/>
            <a:ext cx="265136" cy="22850"/>
          </a:xfrm>
          <a:custGeom>
            <a:rect b="b" l="l" r="r" t="t"/>
            <a:pathLst>
              <a:path extrusionOk="0" h="305" w="18593">
                <a:moveTo>
                  <a:pt x="0" y="305"/>
                </a:moveTo>
                <a:cubicBezTo>
                  <a:pt x="3099" y="254"/>
                  <a:pt x="15494" y="51"/>
                  <a:pt x="18593" y="0"/>
                </a:cubicBezTo>
              </a:path>
            </a:pathLst>
          </a:custGeom>
          <a:noFill/>
          <a:ln cap="flat" cmpd="sng" w="28575">
            <a:solidFill>
              <a:schemeClr val="dk2"/>
            </a:solidFill>
            <a:prstDash val="solid"/>
            <a:round/>
            <a:headEnd len="med" w="med" type="none"/>
            <a:tailEnd len="med" w="med" type="triangle"/>
          </a:ln>
        </p:spPr>
      </p:sp>
      <p:sp>
        <p:nvSpPr>
          <p:cNvPr id="384" name="Google Shape;384;p49"/>
          <p:cNvSpPr txBox="1"/>
          <p:nvPr/>
        </p:nvSpPr>
        <p:spPr>
          <a:xfrm>
            <a:off x="7810500" y="2423150"/>
            <a:ext cx="122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Output noise vector prediction</a:t>
            </a:r>
            <a:endParaRPr sz="1800">
              <a:solidFill>
                <a:schemeClr val="dk2"/>
              </a:solidFill>
            </a:endParaRPr>
          </a:p>
        </p:txBody>
      </p:sp>
      <p:sp>
        <p:nvSpPr>
          <p:cNvPr id="385" name="Google Shape;385;p49"/>
          <p:cNvSpPr/>
          <p:nvPr/>
        </p:nvSpPr>
        <p:spPr>
          <a:xfrm>
            <a:off x="1363975" y="1027900"/>
            <a:ext cx="3436625" cy="927150"/>
          </a:xfrm>
          <a:custGeom>
            <a:rect b="b" l="l" r="r" t="t"/>
            <a:pathLst>
              <a:path extrusionOk="0" h="52153" w="137465">
                <a:moveTo>
                  <a:pt x="0" y="52153"/>
                </a:moveTo>
                <a:cubicBezTo>
                  <a:pt x="2693" y="44482"/>
                  <a:pt x="-4419" y="14663"/>
                  <a:pt x="16155" y="6128"/>
                </a:cubicBezTo>
                <a:cubicBezTo>
                  <a:pt x="36729" y="-2406"/>
                  <a:pt x="103226" y="438"/>
                  <a:pt x="123444" y="946"/>
                </a:cubicBezTo>
                <a:cubicBezTo>
                  <a:pt x="143662" y="1454"/>
                  <a:pt x="135128" y="7804"/>
                  <a:pt x="137465" y="9176"/>
                </a:cubicBezTo>
              </a:path>
            </a:pathLst>
          </a:custGeom>
          <a:noFill/>
          <a:ln cap="flat" cmpd="sng" w="28575">
            <a:solidFill>
              <a:schemeClr val="dk2"/>
            </a:solidFill>
            <a:prstDash val="solid"/>
            <a:round/>
            <a:headEnd len="med" w="med" type="none"/>
            <a:tailEnd len="med" w="med" type="triangle"/>
          </a:ln>
        </p:spPr>
      </p:sp>
      <p:sp>
        <p:nvSpPr>
          <p:cNvPr id="386" name="Google Shape;386;p49"/>
          <p:cNvSpPr txBox="1"/>
          <p:nvPr/>
        </p:nvSpPr>
        <p:spPr>
          <a:xfrm>
            <a:off x="4865325" y="922025"/>
            <a:ext cx="303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Add conditioning CLIP vector somewhere</a:t>
            </a:r>
            <a:endParaRPr sz="12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Conditioning on sequences and dimensionality reduction</a:t>
            </a:r>
            <a:endParaRPr/>
          </a:p>
        </p:txBody>
      </p:sp>
      <p:pic>
        <p:nvPicPr>
          <p:cNvPr id="392" name="Google Shape;392;p50"/>
          <p:cNvPicPr preferRelativeResize="0"/>
          <p:nvPr/>
        </p:nvPicPr>
        <p:blipFill>
          <a:blip r:embed="rId3">
            <a:alphaModFix/>
          </a:blip>
          <a:stretch>
            <a:fillRect/>
          </a:stretch>
        </p:blipFill>
        <p:spPr>
          <a:xfrm>
            <a:off x="2225424" y="1292050"/>
            <a:ext cx="6606876" cy="3373375"/>
          </a:xfrm>
          <a:prstGeom prst="rect">
            <a:avLst/>
          </a:prstGeom>
          <a:noFill/>
          <a:ln>
            <a:noFill/>
          </a:ln>
        </p:spPr>
      </p:pic>
      <p:sp>
        <p:nvSpPr>
          <p:cNvPr id="393" name="Google Shape;393;p50"/>
          <p:cNvSpPr txBox="1"/>
          <p:nvPr/>
        </p:nvSpPr>
        <p:spPr>
          <a:xfrm>
            <a:off x="681425" y="1737350"/>
            <a:ext cx="94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Phew</a:t>
            </a:r>
            <a:endParaRPr b="1" sz="2000">
              <a:solidFill>
                <a:schemeClr val="lt1"/>
              </a:solidFill>
            </a:endParaRPr>
          </a:p>
        </p:txBody>
      </p:sp>
      <p:pic>
        <p:nvPicPr>
          <p:cNvPr id="394" name="Google Shape;394;p50"/>
          <p:cNvPicPr preferRelativeResize="0"/>
          <p:nvPr/>
        </p:nvPicPr>
        <p:blipFill>
          <a:blip r:embed="rId4">
            <a:alphaModFix/>
          </a:blip>
          <a:stretch>
            <a:fillRect/>
          </a:stretch>
        </p:blipFill>
        <p:spPr>
          <a:xfrm>
            <a:off x="206389" y="1893563"/>
            <a:ext cx="1891775" cy="1356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Open discussion and question period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is a generative model</a:t>
            </a:r>
            <a:endParaRPr/>
          </a:p>
        </p:txBody>
      </p:sp>
      <p:sp>
        <p:nvSpPr>
          <p:cNvPr id="108" name="Google Shape;10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Interesting in sampling from complicated high-dimensional probability distributions</a:t>
            </a:r>
            <a:endParaRPr/>
          </a:p>
          <a:p>
            <a:pPr indent="-342900" lvl="0" marL="457200" rtl="0" algn="l">
              <a:spcBef>
                <a:spcPts val="0"/>
              </a:spcBef>
              <a:spcAft>
                <a:spcPts val="0"/>
              </a:spcAft>
              <a:buSzPts val="1800"/>
              <a:buChar char="-"/>
            </a:pPr>
            <a:r>
              <a:rPr lang="en"/>
              <a:t>Can be conditional or unconditional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example: sampling images unconditionally</a:t>
            </a:r>
            <a:endParaRPr/>
          </a:p>
        </p:txBody>
      </p:sp>
      <p:pic>
        <p:nvPicPr>
          <p:cNvPr id="114" name="Google Shape;114;p18"/>
          <p:cNvPicPr preferRelativeResize="0"/>
          <p:nvPr/>
        </p:nvPicPr>
        <p:blipFill>
          <a:blip r:embed="rId3">
            <a:alphaModFix/>
          </a:blip>
          <a:stretch>
            <a:fillRect/>
          </a:stretch>
        </p:blipFill>
        <p:spPr>
          <a:xfrm>
            <a:off x="533700" y="1177900"/>
            <a:ext cx="3429000" cy="3429000"/>
          </a:xfrm>
          <a:prstGeom prst="rect">
            <a:avLst/>
          </a:prstGeom>
          <a:noFill/>
          <a:ln>
            <a:noFill/>
          </a:ln>
        </p:spPr>
      </p:pic>
      <p:pic>
        <p:nvPicPr>
          <p:cNvPr id="115" name="Google Shape;115;p18"/>
          <p:cNvPicPr preferRelativeResize="0"/>
          <p:nvPr/>
        </p:nvPicPr>
        <p:blipFill>
          <a:blip r:embed="rId3">
            <a:alphaModFix/>
          </a:blip>
          <a:stretch>
            <a:fillRect/>
          </a:stretch>
        </p:blipFill>
        <p:spPr>
          <a:xfrm>
            <a:off x="5173375" y="1177900"/>
            <a:ext cx="3429000" cy="3429000"/>
          </a:xfrm>
          <a:prstGeom prst="rect">
            <a:avLst/>
          </a:prstGeom>
          <a:noFill/>
          <a:ln>
            <a:noFill/>
          </a:ln>
        </p:spPr>
      </p:pic>
      <p:sp>
        <p:nvSpPr>
          <p:cNvPr id="116" name="Google Shape;116;p18"/>
          <p:cNvSpPr txBox="1"/>
          <p:nvPr/>
        </p:nvSpPr>
        <p:spPr>
          <a:xfrm>
            <a:off x="1979675" y="4145200"/>
            <a:ext cx="6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Us</a:t>
            </a:r>
            <a:endParaRPr sz="1800">
              <a:solidFill>
                <a:schemeClr val="dk2"/>
              </a:solidFill>
            </a:endParaRPr>
          </a:p>
        </p:txBody>
      </p:sp>
      <p:sp>
        <p:nvSpPr>
          <p:cNvPr id="117" name="Google Shape;117;p18"/>
          <p:cNvSpPr txBox="1"/>
          <p:nvPr/>
        </p:nvSpPr>
        <p:spPr>
          <a:xfrm>
            <a:off x="5711550" y="4085200"/>
            <a:ext cx="320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Model that lets you sample an image of a cat</a:t>
            </a:r>
            <a:endParaRPr sz="1800">
              <a:solidFill>
                <a:schemeClr val="dk2"/>
              </a:solidFill>
            </a:endParaRPr>
          </a:p>
        </p:txBody>
      </p:sp>
      <p:sp>
        <p:nvSpPr>
          <p:cNvPr id="118" name="Google Shape;118;p18"/>
          <p:cNvSpPr/>
          <p:nvPr/>
        </p:nvSpPr>
        <p:spPr>
          <a:xfrm>
            <a:off x="2466700" y="1058250"/>
            <a:ext cx="1455000" cy="840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Give me an image</a:t>
            </a:r>
            <a:endParaRPr/>
          </a:p>
        </p:txBody>
      </p:sp>
      <p:sp>
        <p:nvSpPr>
          <p:cNvPr id="119" name="Google Shape;119;p18"/>
          <p:cNvSpPr/>
          <p:nvPr/>
        </p:nvSpPr>
        <p:spPr>
          <a:xfrm flipH="1">
            <a:off x="5173375" y="1038750"/>
            <a:ext cx="1315200" cy="879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Ok</a:t>
            </a:r>
            <a:endParaRPr/>
          </a:p>
        </p:txBody>
      </p:sp>
      <p:pic>
        <p:nvPicPr>
          <p:cNvPr id="120" name="Google Shape;120;p18"/>
          <p:cNvPicPr preferRelativeResize="0"/>
          <p:nvPr/>
        </p:nvPicPr>
        <p:blipFill>
          <a:blip r:embed="rId4">
            <a:alphaModFix/>
          </a:blip>
          <a:stretch>
            <a:fillRect/>
          </a:stretch>
        </p:blipFill>
        <p:spPr>
          <a:xfrm>
            <a:off x="5676252" y="2386228"/>
            <a:ext cx="677100" cy="11278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 from a physical process</a:t>
            </a:r>
            <a:endParaRPr/>
          </a:p>
        </p:txBody>
      </p:sp>
      <p:pic>
        <p:nvPicPr>
          <p:cNvPr id="126" name="Google Shape;126;p19"/>
          <p:cNvPicPr preferRelativeResize="0"/>
          <p:nvPr/>
        </p:nvPicPr>
        <p:blipFill>
          <a:blip r:embed="rId3">
            <a:alphaModFix/>
          </a:blip>
          <a:stretch>
            <a:fillRect/>
          </a:stretch>
        </p:blipFill>
        <p:spPr>
          <a:xfrm>
            <a:off x="4442500" y="1068713"/>
            <a:ext cx="3019425" cy="676275"/>
          </a:xfrm>
          <a:prstGeom prst="rect">
            <a:avLst/>
          </a:prstGeom>
          <a:noFill/>
          <a:ln>
            <a:noFill/>
          </a:ln>
        </p:spPr>
      </p:pic>
      <p:sp>
        <p:nvSpPr>
          <p:cNvPr id="127" name="Google Shape;127;p19"/>
          <p:cNvSpPr txBox="1"/>
          <p:nvPr/>
        </p:nvSpPr>
        <p:spPr>
          <a:xfrm>
            <a:off x="1325875" y="1176000"/>
            <a:ext cx="43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First diffusion paper title -&gt;</a:t>
            </a:r>
            <a:endParaRPr sz="1800">
              <a:solidFill>
                <a:schemeClr val="dk2"/>
              </a:solidFill>
            </a:endParaRPr>
          </a:p>
        </p:txBody>
      </p:sp>
      <p:pic>
        <p:nvPicPr>
          <p:cNvPr id="128" name="Google Shape;128;p19"/>
          <p:cNvPicPr preferRelativeResize="0"/>
          <p:nvPr/>
        </p:nvPicPr>
        <p:blipFill>
          <a:blip r:embed="rId4">
            <a:alphaModFix/>
          </a:blip>
          <a:stretch>
            <a:fillRect/>
          </a:stretch>
        </p:blipFill>
        <p:spPr>
          <a:xfrm>
            <a:off x="4571988" y="1599588"/>
            <a:ext cx="3332229" cy="3018125"/>
          </a:xfrm>
          <a:prstGeom prst="rect">
            <a:avLst/>
          </a:prstGeom>
          <a:noFill/>
          <a:ln>
            <a:noFill/>
          </a:ln>
        </p:spPr>
      </p:pic>
      <p:sp>
        <p:nvSpPr>
          <p:cNvPr id="129" name="Google Shape;129;p19"/>
          <p:cNvSpPr txBox="1"/>
          <p:nvPr/>
        </p:nvSpPr>
        <p:spPr>
          <a:xfrm>
            <a:off x="983075" y="2087850"/>
            <a:ext cx="3703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Diffusion: The net movement of “something” from an area of high concentration to low concentration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Equilibrium</a:t>
            </a:r>
            <a:r>
              <a:rPr lang="en" sz="1800">
                <a:solidFill>
                  <a:schemeClr val="dk2"/>
                </a:solidFill>
              </a:rPr>
              <a:t>: equal concentration (or ~equal concentration for practical purposes)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 a diffusion process for images</a:t>
            </a:r>
            <a:endParaRPr/>
          </a:p>
        </p:txBody>
      </p:sp>
      <p:sp>
        <p:nvSpPr>
          <p:cNvPr id="135" name="Google Shape;13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Discrete instead of continuous</a:t>
            </a:r>
            <a:endParaRPr/>
          </a:p>
          <a:p>
            <a:pPr indent="-342900" lvl="0" marL="457200" rtl="0" algn="l">
              <a:spcBef>
                <a:spcPts val="0"/>
              </a:spcBef>
              <a:spcAft>
                <a:spcPts val="0"/>
              </a:spcAft>
              <a:buSzPts val="1800"/>
              <a:buChar char="-"/>
            </a:pPr>
            <a:r>
              <a:rPr lang="en"/>
              <a:t>Must add noise “slowly”</a:t>
            </a:r>
            <a:endParaRPr/>
          </a:p>
          <a:p>
            <a:pPr indent="-342900" lvl="0" marL="457200" rtl="0" algn="l">
              <a:spcBef>
                <a:spcPts val="0"/>
              </a:spcBef>
              <a:spcAft>
                <a:spcPts val="0"/>
              </a:spcAft>
              <a:buSzPts val="1800"/>
              <a:buChar char="-"/>
            </a:pPr>
            <a:r>
              <a:rPr lang="en"/>
              <a:t>Equilibrium: </a:t>
            </a:r>
            <a:r>
              <a:rPr lang="en"/>
              <a:t>the image looks like it was sampled from a normal distribution</a:t>
            </a:r>
            <a:endParaRPr/>
          </a:p>
          <a:p>
            <a:pPr indent="0" lvl="0" marL="0" rtl="0" algn="l">
              <a:spcBef>
                <a:spcPts val="1200"/>
              </a:spcBef>
              <a:spcAft>
                <a:spcPts val="0"/>
              </a:spcAft>
              <a:buNone/>
            </a:pPr>
            <a:r>
              <a:rPr lang="en"/>
              <a:t>Our diffusion algorithm:</a:t>
            </a:r>
            <a:endParaRPr/>
          </a:p>
          <a:p>
            <a:pPr indent="0" lvl="0" marL="0" rtl="0" algn="l">
              <a:lnSpc>
                <a:spcPct val="115000"/>
              </a:lnSpc>
              <a:spcBef>
                <a:spcPts val="1200"/>
              </a:spcBef>
              <a:spcAft>
                <a:spcPts val="0"/>
              </a:spcAft>
              <a:buNone/>
            </a:pPr>
            <a:r>
              <a:rPr lang="en">
                <a:solidFill>
                  <a:srgbClr val="434343"/>
                </a:solidFill>
              </a:rPr>
              <a:t>	image = an image of a cat</a:t>
            </a:r>
            <a:endParaRPr>
              <a:solidFill>
                <a:srgbClr val="434343"/>
              </a:solidFill>
            </a:endParaRPr>
          </a:p>
          <a:p>
            <a:pPr indent="0" lvl="0" marL="0" rtl="0" algn="l">
              <a:lnSpc>
                <a:spcPct val="115000"/>
              </a:lnSpc>
              <a:spcBef>
                <a:spcPts val="1200"/>
              </a:spcBef>
              <a:spcAft>
                <a:spcPts val="0"/>
              </a:spcAft>
              <a:buNone/>
            </a:pPr>
            <a:r>
              <a:rPr lang="en">
                <a:solidFill>
                  <a:srgbClr val="434343"/>
                </a:solidFill>
              </a:rPr>
              <a:t>	for t in range(T):</a:t>
            </a:r>
            <a:endParaRPr>
              <a:solidFill>
                <a:srgbClr val="434343"/>
              </a:solidFill>
            </a:endParaRPr>
          </a:p>
          <a:p>
            <a:pPr indent="0" lvl="0" marL="0" rtl="0" algn="l">
              <a:lnSpc>
                <a:spcPct val="115000"/>
              </a:lnSpc>
              <a:spcBef>
                <a:spcPts val="1200"/>
              </a:spcBef>
              <a:spcAft>
                <a:spcPts val="0"/>
              </a:spcAft>
              <a:buNone/>
            </a:pPr>
            <a:r>
              <a:rPr lang="en">
                <a:solidFill>
                  <a:srgbClr val="434343"/>
                </a:solidFill>
              </a:rPr>
              <a:t>		image = image with a little bit of noise added to it</a:t>
            </a:r>
            <a:endParaRPr>
              <a:solidFill>
                <a:srgbClr val="434343"/>
              </a:solidFill>
            </a:endParaRPr>
          </a:p>
          <a:p>
            <a:pPr indent="0" lvl="0" marL="0" rtl="0" algn="l">
              <a:lnSpc>
                <a:spcPct val="115000"/>
              </a:lnSpc>
              <a:spcBef>
                <a:spcPts val="1200"/>
              </a:spcBef>
              <a:spcAft>
                <a:spcPts val="1200"/>
              </a:spcAft>
              <a:buNone/>
            </a:pPr>
            <a:r>
              <a:rPr lang="en">
                <a:solidFill>
                  <a:srgbClr val="434343"/>
                </a:solidFill>
              </a:rPr>
              <a:t>	return image</a:t>
            </a:r>
            <a:endParaRPr>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 a diffusion process for images</a:t>
            </a:r>
            <a:endParaRPr/>
          </a:p>
        </p:txBody>
      </p:sp>
      <p:pic>
        <p:nvPicPr>
          <p:cNvPr id="141" name="Google Shape;141;p21"/>
          <p:cNvPicPr preferRelativeResize="0"/>
          <p:nvPr/>
        </p:nvPicPr>
        <p:blipFill rotWithShape="1">
          <a:blip r:embed="rId3">
            <a:alphaModFix/>
          </a:blip>
          <a:srcRect b="31104" l="0" r="0" t="29705"/>
          <a:stretch/>
        </p:blipFill>
        <p:spPr>
          <a:xfrm>
            <a:off x="0" y="1325875"/>
            <a:ext cx="9143998" cy="1066800"/>
          </a:xfrm>
          <a:prstGeom prst="rect">
            <a:avLst/>
          </a:prstGeom>
          <a:noFill/>
          <a:ln>
            <a:noFill/>
          </a:ln>
        </p:spPr>
      </p:pic>
      <p:pic>
        <p:nvPicPr>
          <p:cNvPr id="142" name="Google Shape;142;p21"/>
          <p:cNvPicPr preferRelativeResize="0"/>
          <p:nvPr/>
        </p:nvPicPr>
        <p:blipFill rotWithShape="1">
          <a:blip r:embed="rId4">
            <a:alphaModFix/>
          </a:blip>
          <a:srcRect b="0" l="0" r="0" t="5132"/>
          <a:stretch/>
        </p:blipFill>
        <p:spPr>
          <a:xfrm>
            <a:off x="152400" y="2628900"/>
            <a:ext cx="8839200" cy="1549150"/>
          </a:xfrm>
          <a:prstGeom prst="rect">
            <a:avLst/>
          </a:prstGeom>
          <a:noFill/>
          <a:ln>
            <a:noFill/>
          </a:ln>
        </p:spPr>
      </p:pic>
      <p:sp>
        <p:nvSpPr>
          <p:cNvPr id="143" name="Google Shape;143;p21"/>
          <p:cNvSpPr/>
          <p:nvPr/>
        </p:nvSpPr>
        <p:spPr>
          <a:xfrm>
            <a:off x="4251950" y="3573775"/>
            <a:ext cx="3779400" cy="426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txBox="1"/>
          <p:nvPr/>
        </p:nvSpPr>
        <p:spPr>
          <a:xfrm>
            <a:off x="3436600" y="4069075"/>
            <a:ext cx="58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The adding a little bit of noise step in our algorithm</a:t>
            </a:r>
            <a:endParaRPr sz="1800">
              <a:solidFill>
                <a:srgbClr val="FF0000"/>
              </a:solidFill>
            </a:endParaRPr>
          </a:p>
        </p:txBody>
      </p:sp>
      <p:sp>
        <p:nvSpPr>
          <p:cNvPr id="145" name="Google Shape;145;p21"/>
          <p:cNvSpPr/>
          <p:nvPr/>
        </p:nvSpPr>
        <p:spPr>
          <a:xfrm>
            <a:off x="5135875" y="3101350"/>
            <a:ext cx="2712600" cy="2856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txBox="1"/>
          <p:nvPr/>
        </p:nvSpPr>
        <p:spPr>
          <a:xfrm>
            <a:off x="7848475" y="3046213"/>
            <a:ext cx="188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5"/>
                </a:solidFill>
              </a:rPr>
              <a:t>Hyperparameter</a:t>
            </a:r>
            <a:endParaRPr b="1" sz="12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Programming a diffusion process for images</a:t>
            </a:r>
            <a:endParaRPr/>
          </a:p>
          <a:p>
            <a:pPr indent="0" lvl="0" marL="0" rtl="0" algn="l">
              <a:spcBef>
                <a:spcPts val="0"/>
              </a:spcBef>
              <a:spcAft>
                <a:spcPts val="0"/>
              </a:spcAft>
              <a:buNone/>
            </a:pPr>
            <a:r>
              <a:t/>
            </a:r>
            <a:endParaRPr/>
          </a:p>
        </p:txBody>
      </p:sp>
      <p:sp>
        <p:nvSpPr>
          <p:cNvPr id="152" name="Google Shape;152;p22"/>
          <p:cNvSpPr txBox="1"/>
          <p:nvPr>
            <p:ph idx="1" type="body"/>
          </p:nvPr>
        </p:nvSpPr>
        <p:spPr>
          <a:xfrm>
            <a:off x="311700" y="3206875"/>
            <a:ext cx="8520600" cy="136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There’s no best or correct way to do this; it’s a way to do it that works reasonably well</a:t>
            </a:r>
            <a:endParaRPr/>
          </a:p>
        </p:txBody>
      </p:sp>
      <p:pic>
        <p:nvPicPr>
          <p:cNvPr id="153" name="Google Shape;153;p22"/>
          <p:cNvPicPr preferRelativeResize="0"/>
          <p:nvPr/>
        </p:nvPicPr>
        <p:blipFill rotWithShape="1">
          <a:blip r:embed="rId3">
            <a:alphaModFix/>
          </a:blip>
          <a:srcRect b="0" l="0" r="0" t="4552"/>
          <a:stretch/>
        </p:blipFill>
        <p:spPr>
          <a:xfrm>
            <a:off x="106700" y="1226825"/>
            <a:ext cx="8839200" cy="1558625"/>
          </a:xfrm>
          <a:prstGeom prst="rect">
            <a:avLst/>
          </a:prstGeom>
          <a:noFill/>
          <a:ln>
            <a:noFill/>
          </a:ln>
        </p:spPr>
      </p:pic>
      <p:sp>
        <p:nvSpPr>
          <p:cNvPr id="154" name="Google Shape;154;p22"/>
          <p:cNvSpPr/>
          <p:nvPr/>
        </p:nvSpPr>
        <p:spPr>
          <a:xfrm>
            <a:off x="4206250" y="2181175"/>
            <a:ext cx="3779400" cy="426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2"/>
          <p:cNvSpPr txBox="1"/>
          <p:nvPr/>
        </p:nvSpPr>
        <p:spPr>
          <a:xfrm>
            <a:off x="3390900" y="2676475"/>
            <a:ext cx="58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The adding a little bit of noise step in our algorithm</a:t>
            </a:r>
            <a:endParaRPr sz="1800">
              <a:solidFill>
                <a:srgbClr val="FF0000"/>
              </a:solidFill>
            </a:endParaRPr>
          </a:p>
        </p:txBody>
      </p:sp>
      <p:sp>
        <p:nvSpPr>
          <p:cNvPr id="156" name="Google Shape;156;p22"/>
          <p:cNvSpPr/>
          <p:nvPr/>
        </p:nvSpPr>
        <p:spPr>
          <a:xfrm>
            <a:off x="5090175" y="1708750"/>
            <a:ext cx="2712600" cy="2856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2"/>
          <p:cNvSpPr txBox="1"/>
          <p:nvPr/>
        </p:nvSpPr>
        <p:spPr>
          <a:xfrm>
            <a:off x="7802775" y="1653613"/>
            <a:ext cx="188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5"/>
                </a:solidFill>
              </a:rPr>
              <a:t>Hyperparameter</a:t>
            </a:r>
            <a:endParaRPr b="1" sz="1200">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